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93" r:id="rId3"/>
    <p:sldId id="289" r:id="rId4"/>
    <p:sldId id="290" r:id="rId5"/>
    <p:sldId id="288" r:id="rId6"/>
    <p:sldId id="260" r:id="rId7"/>
    <p:sldId id="295" r:id="rId8"/>
    <p:sldId id="277" r:id="rId9"/>
    <p:sldId id="296" r:id="rId10"/>
    <p:sldId id="305" r:id="rId11"/>
    <p:sldId id="279" r:id="rId12"/>
    <p:sldId id="297" r:id="rId13"/>
    <p:sldId id="281" r:id="rId14"/>
    <p:sldId id="280" r:id="rId15"/>
  </p:sldIdLst>
  <p:sldSz cx="12192000" cy="6858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Calibri Light" charset="0"/>
      <p:regular r:id="rId20"/>
      <p:italic r:id="rId21"/>
    </p:embeddedFont>
    <p:embeddedFont>
      <p:font typeface="Creata Medium" charset="-52"/>
      <p:regular r:id="rId22"/>
    </p:embeddedFont>
    <p:embeddedFont>
      <p:font typeface="Creata" charset="-52"/>
      <p:regular r:id="rId23"/>
    </p:embeddedFont>
    <p:embeddedFont>
      <p:font typeface="Creata Black" charset="-52"/>
      <p:bold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204"/>
    <a:srgbClr val="CAA146"/>
    <a:srgbClr val="30BC05"/>
    <a:srgbClr val="1D7103"/>
    <a:srgbClr val="76CE00"/>
    <a:srgbClr val="2EB305"/>
    <a:srgbClr val="1D1D1E"/>
    <a:srgbClr val="2FBB05"/>
    <a:srgbClr val="1D1D1F"/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5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15.wd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DC4A04BA-AEA1-48BD-9CFF-7BE04C63B992}"/>
              </a:ext>
            </a:extLst>
          </p:cNvPr>
          <p:cNvSpPr>
            <a:spLocks noChangeAspect="1"/>
          </p:cNvSpPr>
          <p:nvPr/>
        </p:nvSpPr>
        <p:spPr>
          <a:xfrm>
            <a:off x="376232" y="377110"/>
            <a:ext cx="11439525" cy="6091387"/>
          </a:xfrm>
          <a:prstGeom prst="roundRect">
            <a:avLst>
              <a:gd name="adj" fmla="val 334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4">
            <a:extLst>
              <a:ext uri="{FF2B5EF4-FFF2-40B4-BE49-F238E27FC236}">
                <a16:creationId xmlns:a16="http://schemas.microsoft.com/office/drawing/2014/main" xmlns="" id="{DDA1101D-22F7-B14B-88E2-641D988C721F}"/>
              </a:ext>
            </a:extLst>
          </p:cNvPr>
          <p:cNvSpPr/>
          <p:nvPr/>
        </p:nvSpPr>
        <p:spPr>
          <a:xfrm>
            <a:off x="376232" y="364720"/>
            <a:ext cx="11439525" cy="6103777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872927F0-A299-4EDE-A0FD-9A92F3A7B40C}"/>
              </a:ext>
            </a:extLst>
          </p:cNvPr>
          <p:cNvSpPr/>
          <p:nvPr/>
        </p:nvSpPr>
        <p:spPr>
          <a:xfrm>
            <a:off x="1722040" y="4824049"/>
            <a:ext cx="8747908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Расписные деревянные ложки – да (это опционально),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а трещотки, бубенцы и </a:t>
            </a:r>
            <a:r>
              <a:rPr lang="en-US" sz="2400" dirty="0" err="1">
                <a:solidFill>
                  <a:schemeClr val="bg1"/>
                </a:solidFill>
                <a:latin typeface="Creata Medium" panose="00000600000000000000" pitchFamily="2" charset="-52"/>
              </a:rPr>
              <a:t>boomwhakers</a:t>
            </a:r>
            <a:r>
              <a:rPr lang="en-US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мы забираем </a:t>
            </a: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  <a:sym typeface="Wingdings" pitchFamily="2" charset="2"/>
              </a:rPr>
              <a:t>:)</a:t>
            </a: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 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DA5632AB-D4EE-4084-95E9-CD5EBAB8DB5E}"/>
              </a:ext>
            </a:extLst>
          </p:cNvPr>
          <p:cNvGrpSpPr/>
          <p:nvPr/>
        </p:nvGrpSpPr>
        <p:grpSpPr>
          <a:xfrm>
            <a:off x="2859915" y="3423194"/>
            <a:ext cx="6468893" cy="913071"/>
            <a:chOff x="2859933" y="3165647"/>
            <a:chExt cx="6468893" cy="913071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xmlns="" id="{A8604F8A-9085-4798-819A-DDDE435E1AFA}"/>
                </a:ext>
              </a:extLst>
            </p:cNvPr>
            <p:cNvSpPr/>
            <p:nvPr/>
          </p:nvSpPr>
          <p:spPr>
            <a:xfrm>
              <a:off x="2859933" y="3165647"/>
              <a:ext cx="6468893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00FD6B1C-F119-49E9-8CA5-39F03D5D44CD}"/>
                </a:ext>
              </a:extLst>
            </p:cNvPr>
            <p:cNvSpPr/>
            <p:nvPr/>
          </p:nvSpPr>
          <p:spPr>
            <a:xfrm>
              <a:off x="3099220" y="3368059"/>
              <a:ext cx="6003568" cy="48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А инструменты остаются у гостей?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A47A9E-DC80-4980-BCDC-F773C19EB553}"/>
              </a:ext>
            </a:extLst>
          </p:cNvPr>
          <p:cNvSpPr txBox="1"/>
          <p:nvPr/>
        </p:nvSpPr>
        <p:spPr>
          <a:xfrm>
            <a:off x="633296" y="524550"/>
            <a:ext cx="3741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Creata Medium" panose="00000600000000000000" pitchFamily="2" charset="-52"/>
              </a:rPr>
              <a:t>народный интерактив</a:t>
            </a:r>
            <a:r>
              <a:rPr lang="en-US" sz="1400" dirty="0">
                <a:latin typeface="Creata Medium" panose="00000600000000000000" pitchFamily="2" charset="-52"/>
              </a:rPr>
              <a:t>/  </a:t>
            </a:r>
            <a:r>
              <a:rPr lang="ru-RU" sz="1400" dirty="0"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1582578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8" y="0"/>
            <a:ext cx="12194518" cy="686866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23E10AAD-9609-4E25-8681-B92024F872D0}"/>
              </a:ext>
            </a:extLst>
          </p:cNvPr>
          <p:cNvGrpSpPr/>
          <p:nvPr/>
        </p:nvGrpSpPr>
        <p:grpSpPr>
          <a:xfrm>
            <a:off x="466674" y="6027847"/>
            <a:ext cx="11256134" cy="461665"/>
            <a:chOff x="466674" y="6027847"/>
            <a:chExt cx="11256134" cy="461665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xmlns="" id="{F00B6ADC-7D36-47B7-8003-873CC73FFB82}"/>
                </a:ext>
              </a:extLst>
            </p:cNvPr>
            <p:cNvSpPr/>
            <p:nvPr/>
          </p:nvSpPr>
          <p:spPr>
            <a:xfrm>
              <a:off x="466674" y="6027847"/>
              <a:ext cx="11256134" cy="46166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FBE2EA8D-7E85-4A66-8A8C-25EACF221381}"/>
                </a:ext>
              </a:extLst>
            </p:cNvPr>
            <p:cNvGrpSpPr/>
            <p:nvPr/>
          </p:nvGrpSpPr>
          <p:grpSpPr>
            <a:xfrm>
              <a:off x="720849" y="6084357"/>
              <a:ext cx="1246685" cy="338554"/>
              <a:chOff x="720849" y="6084357"/>
              <a:chExt cx="1246685" cy="338554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xmlns="" id="{6D26E44D-60D5-4AC3-B9EB-4EDE29767F86}"/>
                  </a:ext>
                </a:extLst>
              </p:cNvPr>
              <p:cNvSpPr/>
              <p:nvPr/>
            </p:nvSpPr>
            <p:spPr>
              <a:xfrm>
                <a:off x="1064723" y="6084357"/>
                <a:ext cx="90281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банкет</a:t>
                </a:r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xmlns="" id="{41280F14-C837-4F94-B71D-1B40352AA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849" y="6100123"/>
                <a:ext cx="322788" cy="322788"/>
              </a:xfrm>
              <a:prstGeom prst="rect">
                <a:avLst/>
              </a:prstGeom>
            </p:spPr>
          </p:pic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510C9DEC-5E6D-45A4-9805-4693A56A4E73}"/>
                </a:ext>
              </a:extLst>
            </p:cNvPr>
            <p:cNvGrpSpPr/>
            <p:nvPr/>
          </p:nvGrpSpPr>
          <p:grpSpPr>
            <a:xfrm>
              <a:off x="2598580" y="6080779"/>
              <a:ext cx="4005824" cy="338554"/>
              <a:chOff x="2368180" y="6080779"/>
              <a:chExt cx="4005824" cy="338554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xmlns="" id="{EB878CD2-80A1-4657-B690-9622646CC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68180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xmlns="" id="{16845715-C3F2-4560-965B-745256F6FDC5}"/>
                  </a:ext>
                </a:extLst>
              </p:cNvPr>
              <p:cNvSpPr/>
              <p:nvPr/>
            </p:nvSpPr>
            <p:spPr>
              <a:xfrm>
                <a:off x="2792574" y="6080779"/>
                <a:ext cx="358143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встреча иностранных партнеров</a:t>
                </a: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xmlns="" id="{0536A523-00D2-4DE0-80E8-10E1B26A9D57}"/>
                </a:ext>
              </a:extLst>
            </p:cNvPr>
            <p:cNvGrpSpPr/>
            <p:nvPr/>
          </p:nvGrpSpPr>
          <p:grpSpPr>
            <a:xfrm>
              <a:off x="7159022" y="6080779"/>
              <a:ext cx="1821921" cy="338554"/>
              <a:chOff x="6511002" y="6080779"/>
              <a:chExt cx="1821921" cy="338554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xmlns="" id="{36DEB9E9-CC35-4059-A9BE-3247AF57D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1002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xmlns="" id="{9F9EB8A9-5F1C-4A8D-BF7D-0EDCF714F10C}"/>
                  </a:ext>
                </a:extLst>
              </p:cNvPr>
              <p:cNvSpPr/>
              <p:nvPr/>
            </p:nvSpPr>
            <p:spPr>
              <a:xfrm>
                <a:off x="6880281" y="6080779"/>
                <a:ext cx="145264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130 человек</a:t>
                </a:r>
              </a:p>
            </p:txBody>
          </p: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xmlns="" id="{A1CBB725-559A-42BE-909C-87D3EF49B94D}"/>
                </a:ext>
              </a:extLst>
            </p:cNvPr>
            <p:cNvGrpSpPr/>
            <p:nvPr/>
          </p:nvGrpSpPr>
          <p:grpSpPr>
            <a:xfrm>
              <a:off x="9929943" y="6089403"/>
              <a:ext cx="1515067" cy="338554"/>
              <a:chOff x="8924244" y="6089403"/>
              <a:chExt cx="1515067" cy="33855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xmlns="" id="{80C2C309-1B4E-4AF1-A832-1AF121371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24244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xmlns="" id="{546A933B-43C9-47F0-AC36-A3E46F9381CD}"/>
                  </a:ext>
                </a:extLst>
              </p:cNvPr>
              <p:cNvSpPr/>
              <p:nvPr/>
            </p:nvSpPr>
            <p:spPr>
              <a:xfrm>
                <a:off x="9308873" y="6089403"/>
                <a:ext cx="1130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35 минут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3A1A869-9F32-4DBB-9D60-854675DA38F9}"/>
              </a:ext>
            </a:extLst>
          </p:cNvPr>
          <p:cNvSpPr txBox="1"/>
          <p:nvPr/>
        </p:nvSpPr>
        <p:spPr>
          <a:xfrm>
            <a:off x="270439" y="350378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фото с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64223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36F8267-11AA-47F5-82A6-ED9BCAF20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517" y="350379"/>
            <a:ext cx="2867673" cy="2867674"/>
          </a:xfrm>
          <a:prstGeom prst="roundRect">
            <a:avLst>
              <a:gd name="adj" fmla="val 5314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9758D29-EB5A-441C-9209-7C80644918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67517" y="3627251"/>
            <a:ext cx="2867673" cy="2839716"/>
          </a:xfrm>
          <a:prstGeom prst="roundRect">
            <a:avLst>
              <a:gd name="adj" fmla="val 4934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421CE4F-B3E5-4E2A-AC36-048EF75D97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71740" y="3771899"/>
            <a:ext cx="4420259" cy="3086100"/>
          </a:xfrm>
          <a:prstGeom prst="roundRect">
            <a:avLst>
              <a:gd name="adj" fmla="val 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FD4BD31-15B9-4696-A34F-733FE90D01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153" y="0"/>
            <a:ext cx="4628847" cy="308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E14AB84-94D3-4B05-B0F4-A4D68E2FF964}"/>
              </a:ext>
            </a:extLst>
          </p:cNvPr>
          <p:cNvSpPr txBox="1"/>
          <p:nvPr/>
        </p:nvSpPr>
        <p:spPr>
          <a:xfrm>
            <a:off x="4853854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8C85E60-899E-4E4E-896F-B9C8475183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780" y="1120462"/>
            <a:ext cx="4854129" cy="4848478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xmlns="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xmlns="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6137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387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2718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87D2F03-FA9E-469A-9E72-9F921CBC7AB9}"/>
              </a:ext>
            </a:extLst>
          </p:cNvPr>
          <p:cNvSpPr/>
          <p:nvPr/>
        </p:nvSpPr>
        <p:spPr>
          <a:xfrm>
            <a:off x="4371780" y="694927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134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xmlns="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xmlns="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(5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xmlns="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xmlns="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F1189911-0651-4282-97F9-CED06B3A3924}"/>
              </a:ext>
            </a:extLst>
          </p:cNvPr>
          <p:cNvSpPr/>
          <p:nvPr/>
        </p:nvSpPr>
        <p:spPr>
          <a:xfrm>
            <a:off x="867937" y="1324657"/>
            <a:ext cx="10445523" cy="2983665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F939C2-9FC4-41B8-AA1E-62E38F88AAF2}"/>
              </a:ext>
            </a:extLst>
          </p:cNvPr>
          <p:cNvSpPr txBox="1"/>
          <p:nvPr/>
        </p:nvSpPr>
        <p:spPr>
          <a:xfrm>
            <a:off x="1391106" y="1710284"/>
            <a:ext cx="9625238" cy="2436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(3 канала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розетки)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2 радио-микрофона на стойках</a:t>
            </a:r>
          </a:p>
          <a:p>
            <a:pPr marL="285750" indent="-285750" algn="l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Свет во время программы должен быть включен</a:t>
            </a:r>
          </a:p>
          <a:p>
            <a:pPr algn="l">
              <a:lnSpc>
                <a:spcPct val="150000"/>
              </a:lnSpc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27FE3209-7370-4D77-9826-A25BADAF30B3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FDC8E144-6C34-48F2-A9B9-E0B8079D5FEE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AEAF67F4-D3CA-4857-8E88-A923119EAF62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1AF5DC53-A7F9-4F0A-9D72-06659B0E2995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6BD6D9D-731D-4905-B762-B5A7B4D48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45340" cy="685799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2FDDE497-8B5D-41C2-8A14-B501B574880E}"/>
              </a:ext>
            </a:extLst>
          </p:cNvPr>
          <p:cNvGrpSpPr/>
          <p:nvPr/>
        </p:nvGrpSpPr>
        <p:grpSpPr>
          <a:xfrm>
            <a:off x="1714500" y="3820886"/>
            <a:ext cx="9048750" cy="1809750"/>
            <a:chOff x="1714500" y="3600450"/>
            <a:chExt cx="9048750" cy="180975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xmlns="" id="{E7336A58-EBDD-4624-BF38-6CC106B2F71F}"/>
                </a:ext>
              </a:extLst>
            </p:cNvPr>
            <p:cNvSpPr/>
            <p:nvPr/>
          </p:nvSpPr>
          <p:spPr>
            <a:xfrm>
              <a:off x="1714500" y="3600450"/>
              <a:ext cx="9048750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xmlns="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Калинка-Малинка</a:t>
              </a:r>
              <a:endParaRPr lang="ru-RU" sz="6000" dirty="0">
                <a:solidFill>
                  <a:schemeClr val="bg1"/>
                </a:solidFill>
                <a:latin typeface="Creata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5081C401-2F7A-4DEA-87DB-BD76ACAE7AA6}"/>
                </a:ext>
              </a:extLst>
            </p:cNvPr>
            <p:cNvSpPr/>
            <p:nvPr/>
          </p:nvSpPr>
          <p:spPr>
            <a:xfrm>
              <a:off x="2830512" y="4745925"/>
              <a:ext cx="68167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РУССКИЙ НАРОДНЫЙ ИНТЕРАКТИВ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831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492" y="0"/>
            <a:ext cx="5838508" cy="55277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70138"/>
            <a:ext cx="4671575" cy="44878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9E32CC4-89ED-42D2-92B0-C22F77EA7EE3}"/>
              </a:ext>
            </a:extLst>
          </p:cNvPr>
          <p:cNvSpPr/>
          <p:nvPr/>
        </p:nvSpPr>
        <p:spPr>
          <a:xfrm>
            <a:off x="1695283" y="1038913"/>
            <a:ext cx="621035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ЗАДОР,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ШКВАЛ ЭМОЦИЙ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И ЛЮБИМАЯ КЛАССИКА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29504CF9-1F9A-4DE3-AAC5-A08444F9CB30}"/>
              </a:ext>
            </a:extLst>
          </p:cNvPr>
          <p:cNvSpPr/>
          <p:nvPr/>
        </p:nvSpPr>
        <p:spPr>
          <a:xfrm>
            <a:off x="1106256" y="3820886"/>
            <a:ext cx="10001250" cy="180975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A645E156-11F4-4D51-8367-65B916CE5158}"/>
              </a:ext>
            </a:extLst>
          </p:cNvPr>
          <p:cNvSpPr/>
          <p:nvPr/>
        </p:nvSpPr>
        <p:spPr>
          <a:xfrm>
            <a:off x="1695283" y="4074737"/>
            <a:ext cx="9275168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Всё это самая народная интерактивная программа,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в которой участники станут одним звонким коллективом,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от души поиграв на ложках, бубнах и трещотках!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FAD2A3-5503-43EC-9A94-D147ED3BABA3}"/>
              </a:ext>
            </a:extLst>
          </p:cNvPr>
          <p:cNvSpPr txBox="1"/>
          <p:nvPr/>
        </p:nvSpPr>
        <p:spPr>
          <a:xfrm>
            <a:off x="1695283" y="2937425"/>
            <a:ext cx="6724918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с профессиональными артистами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FC55B19-57F8-4D1D-B814-2D0B12149F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12805">
            <a:off x="7863442" y="729202"/>
            <a:ext cx="2818608" cy="25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939946"/>
            <a:chOff x="970647" y="1685536"/>
            <a:chExt cx="10430279" cy="3939946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xmlns="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3443386"/>
              <a:chOff x="970647" y="1685536"/>
              <a:chExt cx="2193081" cy="344338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897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КОНФЕРЕНЦИЯ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FAMILY DAY</a:t>
                </a:r>
                <a:endParaRPr lang="ru-RU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xmlns="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xmlns="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939946"/>
              <a:chOff x="3699549" y="1685536"/>
              <a:chExt cx="2786043" cy="393994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ВСТРЕЧА </a:t>
                </a:r>
                <a:br>
                  <a:rPr lang="ru-RU" dirty="0"/>
                </a:br>
                <a:r>
                  <a:rPr lang="ru-RU" dirty="0"/>
                  <a:t>ИНОСТРАННЫХ</a:t>
                </a:r>
                <a:br>
                  <a:rPr lang="ru-RU" dirty="0"/>
                </a:br>
                <a:r>
                  <a:rPr lang="ru-RU" dirty="0"/>
                  <a:t>ПАРТНЁРОВ	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ЗНАКОМСТВО </a:t>
                </a:r>
                <a:br>
                  <a:rPr lang="ru-RU" dirty="0"/>
                </a:br>
                <a:r>
                  <a:rPr lang="ru-RU" dirty="0"/>
                  <a:t>С КУЛЬТУРОЙ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FUN</a:t>
                </a:r>
                <a:r>
                  <a:rPr lang="ru-RU" dirty="0"/>
                  <a:t> + ОБЩЕЕ ДЕЙСТВО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xmlns="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xmlns="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НЕ ОГРАНИЧЕНО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xmlns="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xmlns="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xmlns="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xmlns="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15-35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xmlns="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xmlns="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3927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DAA380AA-0DB9-46A3-A15E-A6EC7E5007A7}"/>
              </a:ext>
            </a:extLst>
          </p:cNvPr>
          <p:cNvGrpSpPr/>
          <p:nvPr/>
        </p:nvGrpSpPr>
        <p:grpSpPr>
          <a:xfrm>
            <a:off x="1123951" y="5055015"/>
            <a:ext cx="9982200" cy="913071"/>
            <a:chOff x="1261841" y="5213081"/>
            <a:chExt cx="9982200" cy="913071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xmlns="" id="{96E24794-59C8-4868-BCB3-64A51A49FC95}"/>
                </a:ext>
              </a:extLst>
            </p:cNvPr>
            <p:cNvSpPr/>
            <p:nvPr/>
          </p:nvSpPr>
          <p:spPr>
            <a:xfrm>
              <a:off x="1261841" y="5213081"/>
              <a:ext cx="9982200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xmlns="" id="{1F6518A9-F7F6-4FD9-A7F6-0DB29E5F4439}"/>
                </a:ext>
              </a:extLst>
            </p:cNvPr>
            <p:cNvSpPr/>
            <p:nvPr/>
          </p:nvSpPr>
          <p:spPr>
            <a:xfrm>
              <a:off x="1549129" y="5415493"/>
              <a:ext cx="9379491" cy="48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Украшаем событие народной музыкальной эстетикой!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32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32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D3F50218-903A-43C6-86B0-DCACA3915ED8}"/>
              </a:ext>
            </a:extLst>
          </p:cNvPr>
          <p:cNvGrpSpPr/>
          <p:nvPr/>
        </p:nvGrpSpPr>
        <p:grpSpPr>
          <a:xfrm>
            <a:off x="326819" y="1349012"/>
            <a:ext cx="11456810" cy="3289224"/>
            <a:chOff x="326819" y="1363436"/>
            <a:chExt cx="11456810" cy="328922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EAB980B5-285D-4672-9D60-C04E57F3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43" y="1363436"/>
              <a:ext cx="1470074" cy="2227386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272ED81C-80B2-498A-A020-0617397E2CA3}"/>
                </a:ext>
              </a:extLst>
            </p:cNvPr>
            <p:cNvSpPr/>
            <p:nvPr/>
          </p:nvSpPr>
          <p:spPr>
            <a:xfrm>
              <a:off x="326819" y="3821663"/>
              <a:ext cx="24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музыкальные трубки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en-US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Boomwhackers</a:t>
              </a:r>
              <a: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/>
              </a:r>
              <a:b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(</a:t>
              </a:r>
              <a:r>
                <a:rPr lang="ru-RU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бумвокерс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)</a:t>
              </a:r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FA5458ED-20F2-4583-AFAA-B64CD20F5F66}"/>
                </a:ext>
              </a:extLst>
            </p:cNvPr>
            <p:cNvSpPr/>
            <p:nvPr/>
          </p:nvSpPr>
          <p:spPr>
            <a:xfrm>
              <a:off x="3108004" y="2845941"/>
              <a:ext cx="24561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деревянные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 ложки</a:t>
              </a:r>
              <a:endParaRPr lang="en-US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672C0F33-4A90-41C4-8200-E052FD6218ED}"/>
                </a:ext>
              </a:extLst>
            </p:cNvPr>
            <p:cNvSpPr/>
            <p:nvPr/>
          </p:nvSpPr>
          <p:spPr>
            <a:xfrm>
              <a:off x="6132817" y="3346450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балалайку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95BBE24C-EB0B-4B2F-A8C1-EAA157766F67}"/>
                </a:ext>
              </a:extLst>
            </p:cNvPr>
            <p:cNvSpPr/>
            <p:nvPr/>
          </p:nvSpPr>
          <p:spPr>
            <a:xfrm>
              <a:off x="9327507" y="3822407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гармонь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F105320A-76E9-42F2-A0BC-503283B7A99C}"/>
              </a:ext>
            </a:extLst>
          </p:cNvPr>
          <p:cNvGrpSpPr/>
          <p:nvPr/>
        </p:nvGrpSpPr>
        <p:grpSpPr>
          <a:xfrm>
            <a:off x="3433248" y="4957738"/>
            <a:ext cx="5325497" cy="881653"/>
            <a:chOff x="3433248" y="4771061"/>
            <a:chExt cx="5325497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5043DBC-B255-4007-9374-245A54DB1EFE}"/>
                </a:ext>
              </a:extLst>
            </p:cNvPr>
            <p:cNvSpPr txBox="1"/>
            <p:nvPr/>
          </p:nvSpPr>
          <p:spPr>
            <a:xfrm>
              <a:off x="3433248" y="5283382"/>
              <a:ext cx="5325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гостей с помощью аутентичного творчества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C513BFC0-7720-45B2-9530-BE5B99AA1AEE}"/>
                </a:ext>
              </a:extLst>
            </p:cNvPr>
            <p:cNvSpPr/>
            <p:nvPr/>
          </p:nvSpPr>
          <p:spPr>
            <a:xfrm>
              <a:off x="5021024" y="4771061"/>
              <a:ext cx="2149949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ОБЪЕДИНЯЕМ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0737">
            <a:off x="3490821" y="2013950"/>
            <a:ext cx="1661362" cy="1246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110" y="1551549"/>
            <a:ext cx="2923078" cy="2227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0746">
            <a:off x="6048448" y="1707281"/>
            <a:ext cx="2234454" cy="174846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672C0F33-4A90-41C4-8200-E052FD6218ED}"/>
              </a:ext>
            </a:extLst>
          </p:cNvPr>
          <p:cNvSpPr/>
          <p:nvPr/>
        </p:nvSpPr>
        <p:spPr>
          <a:xfrm rot="21332588">
            <a:off x="4741298" y="3915383"/>
            <a:ext cx="24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AA146"/>
                </a:solidFill>
                <a:latin typeface="Creata Medium" panose="00000600000000000000" pitchFamily="2" charset="-52"/>
              </a:rPr>
              <a:t>… </a:t>
            </a:r>
            <a:r>
              <a:rPr lang="ru-RU" sz="1600" dirty="0">
                <a:solidFill>
                  <a:srgbClr val="CAA146"/>
                </a:solidFill>
                <a:latin typeface="Creata Medium" panose="00000600000000000000" pitchFamily="2" charset="-52"/>
              </a:rPr>
              <a:t>а ещё трещотку </a:t>
            </a:r>
            <a:r>
              <a:rPr lang="en-US" sz="1600" dirty="0">
                <a:solidFill>
                  <a:srgbClr val="CAA146"/>
                </a:solidFill>
                <a:latin typeface="Creata Medium" panose="00000600000000000000" pitchFamily="2" charset="-52"/>
              </a:rPr>
              <a:t/>
            </a:r>
            <a:br>
              <a:rPr lang="en-US" sz="1600" dirty="0">
                <a:solidFill>
                  <a:srgbClr val="CAA146"/>
                </a:solidFill>
                <a:latin typeface="Creata Medium" panose="00000600000000000000" pitchFamily="2" charset="-52"/>
              </a:rPr>
            </a:br>
            <a:r>
              <a:rPr lang="en-US" sz="1600" dirty="0">
                <a:solidFill>
                  <a:srgbClr val="CAA146"/>
                </a:solidFill>
                <a:latin typeface="Creata Medium" panose="00000600000000000000" pitchFamily="2" charset="-52"/>
              </a:rPr>
              <a:t>   </a:t>
            </a:r>
            <a:r>
              <a:rPr lang="ru-RU" sz="1600" dirty="0">
                <a:solidFill>
                  <a:srgbClr val="CAA146"/>
                </a:solidFill>
                <a:latin typeface="Creata Medium" panose="00000600000000000000" pitchFamily="2" charset="-52"/>
              </a:rPr>
              <a:t>и бубенцы!</a:t>
            </a:r>
          </a:p>
        </p:txBody>
      </p:sp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C99523A5-FFCA-4F87-829F-2A6054701AAA}"/>
              </a:ext>
            </a:extLst>
          </p:cNvPr>
          <p:cNvSpPr/>
          <p:nvPr/>
        </p:nvSpPr>
        <p:spPr>
          <a:xfrm>
            <a:off x="1328790" y="3483713"/>
            <a:ext cx="2553904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эмоциональный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подъем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CE16AF4-428E-4B34-93FE-731BB187E702}"/>
              </a:ext>
            </a:extLst>
          </p:cNvPr>
          <p:cNvSpPr/>
          <p:nvPr/>
        </p:nvSpPr>
        <p:spPr>
          <a:xfrm>
            <a:off x="5264071" y="3483713"/>
            <a:ext cx="1911101" cy="4257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новый опыт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E45EB533-1FE5-4D4E-85CC-7FEA9B70ADB3}"/>
              </a:ext>
            </a:extLst>
          </p:cNvPr>
          <p:cNvSpPr/>
          <p:nvPr/>
        </p:nvSpPr>
        <p:spPr>
          <a:xfrm>
            <a:off x="9052248" y="3148453"/>
            <a:ext cx="1665841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dirty="0">
                <a:solidFill>
                  <a:schemeClr val="bg1"/>
                </a:solidFill>
                <a:latin typeface="Creata" panose="00000500000000000000" pitchFamily="2" charset="-52"/>
              </a:rPr>
              <a:t>(опция)</a:t>
            </a:r>
            <a:endParaRPr lang="ru-RU" dirty="0">
              <a:solidFill>
                <a:schemeClr val="bg1"/>
              </a:solidFill>
              <a:latin typeface="Creata Medium" panose="00000600000000000000" pitchFamily="2" charset="-52"/>
            </a:endParaRPr>
          </a:p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сувениры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на память </a:t>
            </a:r>
            <a:endParaRPr lang="ru-RU" sz="1600" dirty="0">
              <a:solidFill>
                <a:schemeClr val="bg1"/>
              </a:solidFill>
              <a:latin typeface="Creata" panose="00000500000000000000" pitchFamily="2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12FB1E7-6014-4819-BD9A-A12360247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xmlns="" id="{F182BC4E-6698-493C-A701-5E72AB1043A2}"/>
              </a:ext>
            </a:extLst>
          </p:cNvPr>
          <p:cNvCxnSpPr>
            <a:cxnSpLocks/>
            <a:endCxn id="90" idx="4"/>
          </p:cNvCxnSpPr>
          <p:nvPr/>
        </p:nvCxnSpPr>
        <p:spPr>
          <a:xfrm flipH="1">
            <a:off x="1547150" y="1699717"/>
            <a:ext cx="4818" cy="3713043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Выход танцоров и музыкантов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xmlns="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Яркое мини-шоу с погружением в народную эстетику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9F11D674-7C5A-471A-8BFA-5E93E7E98C6B}"/>
              </a:ext>
            </a:extLst>
          </p:cNvPr>
          <p:cNvGrpSpPr/>
          <p:nvPr/>
        </p:nvGrpSpPr>
        <p:grpSpPr>
          <a:xfrm>
            <a:off x="2181609" y="27811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Разминка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xmlns="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Ряд весёлых игр на реакцию + исполнение народной песни с помощью музыкальных трубок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F3EBC4ED-F7BD-43ED-802D-6E83DE8FC338}"/>
              </a:ext>
            </a:extLst>
          </p:cNvPr>
          <p:cNvGrpSpPr/>
          <p:nvPr/>
        </p:nvGrpSpPr>
        <p:grpSpPr>
          <a:xfrm>
            <a:off x="2181608" y="3517909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Танцевальный интерактив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xmlns="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Легкий мастер-класс от профессиональных танцоров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xmlns="" id="{57CA6950-B469-4A4C-90FA-3614BC0A224C}"/>
              </a:ext>
            </a:extLst>
          </p:cNvPr>
          <p:cNvGrpSpPr/>
          <p:nvPr/>
        </p:nvGrpSpPr>
        <p:grpSpPr>
          <a:xfrm>
            <a:off x="2177211" y="4265624"/>
            <a:ext cx="9405332" cy="701080"/>
            <a:chOff x="3070655" y="2185499"/>
            <a:chExt cx="8516287" cy="70108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Игра на народной перкуссии 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xmlns="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Обучение игре на деревянных ложках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xmlns="" id="{8567F508-A97E-4A96-AF96-8F0985BEA06A}"/>
              </a:ext>
            </a:extLst>
          </p:cNvPr>
          <p:cNvGrpSpPr/>
          <p:nvPr/>
        </p:nvGrpSpPr>
        <p:grpSpPr>
          <a:xfrm>
            <a:off x="2177211" y="4998176"/>
            <a:ext cx="9405332" cy="916523"/>
            <a:chOff x="3070655" y="2185499"/>
            <a:chExt cx="8516287" cy="91652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Итоговый концерт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xmlns="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Добавление бубенцов и трещоток + финальное превращение в народный оркестр,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где каждому инструменту присваивается свой уникальный ритм! 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xmlns="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xmlns="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xmlns="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xmlns="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xmlns="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xmlns="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xmlns="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xmlns="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xmlns="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xmlns="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xmlns="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xmlns="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xmlns="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xmlns="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529871" cy="338554"/>
              <a:chOff x="1300766" y="1240666"/>
              <a:chExt cx="1529871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xmlns="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52483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xmlns="" id="{A294589B-4B3C-4ED7-8BD3-0AE2B204AC0A}"/>
                  </a:ext>
                </a:extLst>
              </p:cNvPr>
              <p:cNvSpPr/>
              <p:nvPr/>
            </p:nvSpPr>
            <p:spPr>
              <a:xfrm>
                <a:off x="2551393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61617083-70E4-42A1-A2DF-893BF5DD094C}"/>
                </a:ext>
              </a:extLst>
            </p:cNvPr>
            <p:cNvGrpSpPr/>
            <p:nvPr/>
          </p:nvGrpSpPr>
          <p:grpSpPr>
            <a:xfrm>
              <a:off x="2674235" y="1507086"/>
              <a:ext cx="1405061" cy="338554"/>
              <a:chOff x="938894" y="1439065"/>
              <a:chExt cx="1405061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xmlns="" id="{5641FFD8-6FED-4E50-B478-2F08AB9BCBFE}"/>
                  </a:ext>
                </a:extLst>
              </p:cNvPr>
              <p:cNvSpPr/>
              <p:nvPr/>
            </p:nvSpPr>
            <p:spPr>
              <a:xfrm>
                <a:off x="938894" y="1508882"/>
                <a:ext cx="1405061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xmlns="" id="{1BF055E4-A253-49F7-82EF-A54AAC5A1D61}"/>
                  </a:ext>
                </a:extLst>
              </p:cNvPr>
              <p:cNvSpPr/>
              <p:nvPr/>
            </p:nvSpPr>
            <p:spPr>
              <a:xfrm>
                <a:off x="2020986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xmlns="" id="{8ECDD696-507D-4451-9D2F-B019D6066B59}"/>
                </a:ext>
              </a:extLst>
            </p:cNvPr>
            <p:cNvGrpSpPr/>
            <p:nvPr/>
          </p:nvGrpSpPr>
          <p:grpSpPr>
            <a:xfrm>
              <a:off x="4164468" y="1581372"/>
              <a:ext cx="908640" cy="338554"/>
              <a:chOff x="821423" y="1242245"/>
              <a:chExt cx="473775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xmlns="" id="{BB68DB1A-0AA9-430F-AEF6-B077B74873FB}"/>
                  </a:ext>
                </a:extLst>
              </p:cNvPr>
              <p:cNvSpPr/>
              <p:nvPr/>
            </p:nvSpPr>
            <p:spPr>
              <a:xfrm>
                <a:off x="821423" y="1303014"/>
                <a:ext cx="473775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xmlns="" id="{AB04FE05-19F3-49E5-8431-054AB4CB39ED}"/>
                  </a:ext>
                </a:extLst>
              </p:cNvPr>
              <p:cNvSpPr/>
              <p:nvPr/>
            </p:nvSpPr>
            <p:spPr>
              <a:xfrm>
                <a:off x="1132045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xmlns="" id="{29B965B1-5E4D-49F9-ACDD-DD1F87A3F362}"/>
                </a:ext>
              </a:extLst>
            </p:cNvPr>
            <p:cNvGrpSpPr/>
            <p:nvPr/>
          </p:nvGrpSpPr>
          <p:grpSpPr>
            <a:xfrm>
              <a:off x="5158280" y="1515083"/>
              <a:ext cx="2925101" cy="338554"/>
              <a:chOff x="-1029850" y="1428372"/>
              <a:chExt cx="2925101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xmlns="" id="{E589B1DD-0C7F-48D6-B0A9-D6A95E5A2006}"/>
                  </a:ext>
                </a:extLst>
              </p:cNvPr>
              <p:cNvSpPr/>
              <p:nvPr/>
            </p:nvSpPr>
            <p:spPr>
              <a:xfrm>
                <a:off x="-1029850" y="1490718"/>
                <a:ext cx="2925101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xmlns="" id="{F1EE4829-42A7-4F21-9044-711967876238}"/>
                  </a:ext>
                </a:extLst>
              </p:cNvPr>
              <p:cNvSpPr/>
              <p:nvPr/>
            </p:nvSpPr>
            <p:spPr>
              <a:xfrm>
                <a:off x="1571123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xmlns="" id="{A2921044-DC8A-4E28-A745-0312A8648DF8}"/>
                </a:ext>
              </a:extLst>
            </p:cNvPr>
            <p:cNvGrpSpPr/>
            <p:nvPr/>
          </p:nvGrpSpPr>
          <p:grpSpPr>
            <a:xfrm>
              <a:off x="8168553" y="1581372"/>
              <a:ext cx="2925114" cy="338554"/>
              <a:chOff x="-581158" y="1242245"/>
              <a:chExt cx="2925114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xmlns="" id="{B2776C5B-D0AE-4B7C-A31A-0F54B08E96A2}"/>
                  </a:ext>
                </a:extLst>
              </p:cNvPr>
              <p:cNvSpPr/>
              <p:nvPr/>
            </p:nvSpPr>
            <p:spPr>
              <a:xfrm>
                <a:off x="-581158" y="1303014"/>
                <a:ext cx="2925114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xmlns="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xmlns="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15-35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210728FC-57E5-4FA3-817B-23F8DEEFB841}"/>
              </a:ext>
            </a:extLst>
          </p:cNvPr>
          <p:cNvSpPr/>
          <p:nvPr/>
        </p:nvSpPr>
        <p:spPr>
          <a:xfrm>
            <a:off x="1407886" y="513423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xmlns="" id="{81E159D7-5A88-45EA-BBA2-C7EC8A278402}"/>
              </a:ext>
            </a:extLst>
          </p:cNvPr>
          <p:cNvSpPr/>
          <p:nvPr/>
        </p:nvSpPr>
        <p:spPr>
          <a:xfrm>
            <a:off x="1407885" y="4393909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xmlns="" id="{F08CE5BF-14FC-4B98-8140-4802ECF25ADE}"/>
              </a:ext>
            </a:extLst>
          </p:cNvPr>
          <p:cNvSpPr/>
          <p:nvPr/>
        </p:nvSpPr>
        <p:spPr>
          <a:xfrm>
            <a:off x="1407885" y="36514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xmlns="" id="{CBCF2CAC-6C13-4B81-9F8D-31A76D89A9BE}"/>
              </a:ext>
            </a:extLst>
          </p:cNvPr>
          <p:cNvSpPr/>
          <p:nvPr/>
        </p:nvSpPr>
        <p:spPr>
          <a:xfrm>
            <a:off x="1410640" y="29262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xmlns="" id="{13F47384-6E0A-425D-9224-DC53251E9D7D}"/>
              </a:ext>
            </a:extLst>
          </p:cNvPr>
          <p:cNvSpPr/>
          <p:nvPr/>
        </p:nvSpPr>
        <p:spPr>
          <a:xfrm>
            <a:off x="1400404" y="21754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37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народный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3FE4CBF9-80AB-452E-A273-55004F7D3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8BD741BB-3F01-4C34-B6E9-2F331E2719DC}"/>
              </a:ext>
            </a:extLst>
          </p:cNvPr>
          <p:cNvGrpSpPr/>
          <p:nvPr/>
        </p:nvGrpSpPr>
        <p:grpSpPr>
          <a:xfrm>
            <a:off x="4451417" y="450148"/>
            <a:ext cx="3347534" cy="5885893"/>
            <a:chOff x="4451417" y="348548"/>
            <a:chExt cx="3347534" cy="5885893"/>
          </a:xfrm>
        </p:grpSpPr>
        <p:sp>
          <p:nvSpPr>
            <p:cNvPr id="134" name="Прямоугольник: скругленные углы 133">
              <a:extLst>
                <a:ext uri="{FF2B5EF4-FFF2-40B4-BE49-F238E27FC236}">
                  <a16:creationId xmlns:a16="http://schemas.microsoft.com/office/drawing/2014/main" xmlns="" id="{7E1BFAAE-AF48-4036-8AC8-2F846F2A3A07}"/>
                </a:ext>
              </a:extLst>
            </p:cNvPr>
            <p:cNvSpPr/>
            <p:nvPr/>
          </p:nvSpPr>
          <p:spPr>
            <a:xfrm>
              <a:off x="4451418" y="348548"/>
              <a:ext cx="3289157" cy="5885893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5" name="Прямоугольник: скругленные углы 134">
              <a:extLst>
                <a:ext uri="{FF2B5EF4-FFF2-40B4-BE49-F238E27FC236}">
                  <a16:creationId xmlns:a16="http://schemas.microsoft.com/office/drawing/2014/main" xmlns="" id="{1E6798BC-1BC5-4EE9-B831-5C4B26C8B2C3}"/>
                </a:ext>
              </a:extLst>
            </p:cNvPr>
            <p:cNvSpPr/>
            <p:nvPr/>
          </p:nvSpPr>
          <p:spPr>
            <a:xfrm>
              <a:off x="4451417" y="348550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xmlns="" id="{E4F388E3-2519-4B17-AC38-A7D8D9A5783F}"/>
                </a:ext>
              </a:extLst>
            </p:cNvPr>
            <p:cNvSpPr/>
            <p:nvPr/>
          </p:nvSpPr>
          <p:spPr>
            <a:xfrm>
              <a:off x="5229414" y="465741"/>
              <a:ext cx="1733167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Боярский</a:t>
              </a:r>
            </a:p>
          </p:txBody>
        </p:sp>
        <p:grpSp>
          <p:nvGrpSpPr>
            <p:cNvPr id="137" name="Группа 136">
              <a:extLst>
                <a:ext uri="{FF2B5EF4-FFF2-40B4-BE49-F238E27FC236}">
                  <a16:creationId xmlns:a16="http://schemas.microsoft.com/office/drawing/2014/main" xmlns="" id="{36AEE106-590A-4D8F-97EE-C599261A566B}"/>
                </a:ext>
              </a:extLst>
            </p:cNvPr>
            <p:cNvGrpSpPr/>
            <p:nvPr/>
          </p:nvGrpSpPr>
          <p:grpSpPr>
            <a:xfrm>
              <a:off x="4706208" y="1170216"/>
              <a:ext cx="3034364" cy="673375"/>
              <a:chOff x="1003063" y="1287162"/>
              <a:chExt cx="3034364" cy="673375"/>
            </a:xfrm>
          </p:grpSpPr>
          <p:grpSp>
            <p:nvGrpSpPr>
              <p:cNvPr id="153" name="Группа 152">
                <a:extLst>
                  <a:ext uri="{FF2B5EF4-FFF2-40B4-BE49-F238E27FC236}">
                    <a16:creationId xmlns:a16="http://schemas.microsoft.com/office/drawing/2014/main" xmlns="" id="{97175481-E4A2-436F-8616-7A8E711D18FC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xmlns="" id="{F092D2D6-0AD0-4A24-A70C-C131E0A76A75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Музыкальные трубки</a:t>
                  </a:r>
                </a:p>
              </p:txBody>
            </p:sp>
            <p:sp>
              <p:nvSpPr>
                <p:cNvPr id="156" name="Прямоугольник 155">
                  <a:extLst>
                    <a:ext uri="{FF2B5EF4-FFF2-40B4-BE49-F238E27FC236}">
                      <a16:creationId xmlns:a16="http://schemas.microsoft.com/office/drawing/2014/main" xmlns="" id="{E479C492-05BE-499D-9365-EB891D860260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для всех участников</a:t>
                  </a:r>
                </a:p>
              </p:txBody>
            </p:sp>
          </p:grpSp>
          <p:cxnSp>
            <p:nvCxnSpPr>
              <p:cNvPr id="154" name="Прямая соединительная линия 153">
                <a:extLst>
                  <a:ext uri="{FF2B5EF4-FFF2-40B4-BE49-F238E27FC236}">
                    <a16:creationId xmlns:a16="http://schemas.microsoft.com/office/drawing/2014/main" xmlns="" id="{3AFDA50C-E89E-4FC9-9ECD-5885C6F80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8" name="Группа 137">
              <a:extLst>
                <a:ext uri="{FF2B5EF4-FFF2-40B4-BE49-F238E27FC236}">
                  <a16:creationId xmlns:a16="http://schemas.microsoft.com/office/drawing/2014/main" xmlns="" id="{33AEAC82-529C-4948-A1C9-A2265E228BCB}"/>
                </a:ext>
              </a:extLst>
            </p:cNvPr>
            <p:cNvGrpSpPr/>
            <p:nvPr/>
          </p:nvGrpSpPr>
          <p:grpSpPr>
            <a:xfrm>
              <a:off x="4736012" y="1970353"/>
              <a:ext cx="3034364" cy="673375"/>
              <a:chOff x="1003063" y="1287162"/>
              <a:chExt cx="3034364" cy="673375"/>
            </a:xfrm>
          </p:grpSpPr>
          <p:grpSp>
            <p:nvGrpSpPr>
              <p:cNvPr id="149" name="Группа 148">
                <a:extLst>
                  <a:ext uri="{FF2B5EF4-FFF2-40B4-BE49-F238E27FC236}">
                    <a16:creationId xmlns:a16="http://schemas.microsoft.com/office/drawing/2014/main" xmlns="" id="{6D53C05C-52DA-4801-A303-D34289D6D4FA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xmlns="" id="{7B7B93E4-2469-462F-9E26-6E5BE8F40C24}"/>
                    </a:ext>
                  </a:extLst>
                </p:cNvPr>
                <p:cNvSpPr txBox="1"/>
                <p:nvPr/>
              </p:nvSpPr>
              <p:spPr>
                <a:xfrm>
                  <a:off x="3070654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Деревянные ложки</a:t>
                  </a:r>
                </a:p>
              </p:txBody>
            </p:sp>
            <p:sp>
              <p:nvSpPr>
                <p:cNvPr id="152" name="Прямоугольник 151">
                  <a:extLst>
                    <a:ext uri="{FF2B5EF4-FFF2-40B4-BE49-F238E27FC236}">
                      <a16:creationId xmlns:a16="http://schemas.microsoft.com/office/drawing/2014/main" xmlns="" id="{5FF7C41A-BC5A-455A-AA06-FC4EB28BF4D0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+ трещотки и бубенцы</a:t>
                  </a:r>
                </a:p>
              </p:txBody>
            </p:sp>
          </p:grpSp>
          <p:cxnSp>
            <p:nvCxnSpPr>
              <p:cNvPr id="150" name="Прямая соединительная линия 149">
                <a:extLst>
                  <a:ext uri="{FF2B5EF4-FFF2-40B4-BE49-F238E27FC236}">
                    <a16:creationId xmlns:a16="http://schemas.microsoft.com/office/drawing/2014/main" xmlns="" id="{788D6D28-3F7A-491D-B187-A2E44F2ED0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59E5D5E9-5483-426A-8138-97FEA3D7164A}"/>
                </a:ext>
              </a:extLst>
            </p:cNvPr>
            <p:cNvSpPr txBox="1"/>
            <p:nvPr/>
          </p:nvSpPr>
          <p:spPr>
            <a:xfrm>
              <a:off x="4706598" y="2774825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1 музыкант</a:t>
              </a:r>
            </a:p>
          </p:txBody>
        </p:sp>
        <p:cxnSp>
          <p:nvCxnSpPr>
            <p:cNvPr id="148" name="Прямая соединительная линия 147">
              <a:extLst>
                <a:ext uri="{FF2B5EF4-FFF2-40B4-BE49-F238E27FC236}">
                  <a16:creationId xmlns:a16="http://schemas.microsoft.com/office/drawing/2014/main" xmlns="" id="{4836844B-ECC9-4F67-B827-F3896F05BA3B}"/>
                </a:ext>
              </a:extLst>
            </p:cNvPr>
            <p:cNvCxnSpPr>
              <a:cxnSpLocks/>
            </p:cNvCxnSpPr>
            <p:nvPr/>
          </p:nvCxnSpPr>
          <p:spPr>
            <a:xfrm>
              <a:off x="4793162" y="344820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>
              <a:extLst>
                <a:ext uri="{FF2B5EF4-FFF2-40B4-BE49-F238E27FC236}">
                  <a16:creationId xmlns:a16="http://schemas.microsoft.com/office/drawing/2014/main" xmlns="" id="{267A3507-B053-414C-99B2-8E8019A03F83}"/>
                </a:ext>
              </a:extLst>
            </p:cNvPr>
            <p:cNvCxnSpPr>
              <a:cxnSpLocks/>
            </p:cNvCxnSpPr>
            <p:nvPr/>
          </p:nvCxnSpPr>
          <p:spPr>
            <a:xfrm>
              <a:off x="4793162" y="452876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xmlns="" id="{374BC8B2-7997-46C7-BB18-4BF5EA35A114}"/>
                </a:ext>
              </a:extLst>
            </p:cNvPr>
            <p:cNvGrpSpPr/>
            <p:nvPr/>
          </p:nvGrpSpPr>
          <p:grpSpPr>
            <a:xfrm>
              <a:off x="4764587" y="4630392"/>
              <a:ext cx="3034364" cy="673375"/>
              <a:chOff x="1003063" y="1821504"/>
              <a:chExt cx="3034364" cy="673375"/>
            </a:xfrm>
          </p:grpSpPr>
          <p:grpSp>
            <p:nvGrpSpPr>
              <p:cNvPr id="143" name="Группа 142">
                <a:extLst>
                  <a:ext uri="{FF2B5EF4-FFF2-40B4-BE49-F238E27FC236}">
                    <a16:creationId xmlns:a16="http://schemas.microsoft.com/office/drawing/2014/main" xmlns="" id="{DE3EBEAA-7D19-4FB0-96A4-87B3C48386A6}"/>
                  </a:ext>
                </a:extLst>
              </p:cNvPr>
              <p:cNvGrpSpPr/>
              <p:nvPr/>
            </p:nvGrpSpPr>
            <p:grpSpPr>
              <a:xfrm>
                <a:off x="1003063" y="1821504"/>
                <a:ext cx="3034364" cy="554190"/>
                <a:chOff x="3070654" y="2719841"/>
                <a:chExt cx="8516286" cy="554190"/>
              </a:xfrm>
            </p:grpSpPr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xmlns="" id="{3D277A08-371F-4CBE-9BD8-C0D1356CB723}"/>
                    </a:ext>
                  </a:extLst>
                </p:cNvPr>
                <p:cNvSpPr txBox="1"/>
                <p:nvPr/>
              </p:nvSpPr>
              <p:spPr>
                <a:xfrm>
                  <a:off x="3070657" y="2719841"/>
                  <a:ext cx="81020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269204"/>
                      </a:solidFill>
                    </a:rPr>
                    <a:t>25 минут</a:t>
                  </a:r>
                </a:p>
              </p:txBody>
            </p:sp>
            <p:sp>
              <p:nvSpPr>
                <p:cNvPr id="146" name="Прямоугольник 145">
                  <a:extLst>
                    <a:ext uri="{FF2B5EF4-FFF2-40B4-BE49-F238E27FC236}">
                      <a16:creationId xmlns:a16="http://schemas.microsoft.com/office/drawing/2014/main" xmlns="" id="{482FC718-4DBF-481E-872C-5B490A5106F6}"/>
                    </a:ext>
                  </a:extLst>
                </p:cNvPr>
                <p:cNvSpPr/>
                <p:nvPr/>
              </p:nvSpPr>
              <p:spPr>
                <a:xfrm>
                  <a:off x="3070654" y="2997032"/>
                  <a:ext cx="851628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продолжительность программы</a:t>
                  </a:r>
                </a:p>
              </p:txBody>
            </p:sp>
          </p:grpSp>
          <p:cxnSp>
            <p:nvCxnSpPr>
              <p:cNvPr id="144" name="Прямая соединительная линия 143">
                <a:extLst>
                  <a:ext uri="{FF2B5EF4-FFF2-40B4-BE49-F238E27FC236}">
                    <a16:creationId xmlns:a16="http://schemas.microsoft.com/office/drawing/2014/main" xmlns="" id="{6426A304-C873-4756-9BBC-041F4FA62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2494879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xmlns="" id="{1F94449C-6534-4B62-B337-9F9392C8D1AE}"/>
                </a:ext>
              </a:extLst>
            </p:cNvPr>
            <p:cNvSpPr/>
            <p:nvPr/>
          </p:nvSpPr>
          <p:spPr>
            <a:xfrm>
              <a:off x="4932054" y="5436921"/>
              <a:ext cx="2327881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131313"/>
                  </a:solidFill>
                  <a:latin typeface="Creata" panose="00000500000000000000" pitchFamily="2" charset="-52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  </a:t>
              </a: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75 000 </a:t>
              </a:r>
              <a:r>
                <a:rPr lang="ru-RU" sz="2400" dirty="0">
                  <a:solidFill>
                    <a:srgbClr val="131313"/>
                  </a:solidFill>
                  <a:latin typeface="Calibri Light" panose="020F0302020204030204" pitchFamily="34" charset="0"/>
                </a:rPr>
                <a:t>₽</a:t>
              </a:r>
              <a:endParaRPr lang="ru-RU" sz="2400" dirty="0">
                <a:solidFill>
                  <a:srgbClr val="131313"/>
                </a:solidFill>
                <a:latin typeface="Creata Black" panose="00000A00000000000000" pitchFamily="2" charset="-52"/>
              </a:endParaRPr>
            </a:p>
          </p:txBody>
        </p:sp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xmlns="" id="{6FC89162-7F39-4E58-A220-7644942A833C}"/>
                </a:ext>
              </a:extLst>
            </p:cNvPr>
            <p:cNvSpPr/>
            <p:nvPr/>
          </p:nvSpPr>
          <p:spPr>
            <a:xfrm>
              <a:off x="4706598" y="3024410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гармонь или балалайка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C585425C-C367-4757-B7D9-F58BADCEF2F3}"/>
              </a:ext>
            </a:extLst>
          </p:cNvPr>
          <p:cNvGrpSpPr/>
          <p:nvPr/>
        </p:nvGrpSpPr>
        <p:grpSpPr>
          <a:xfrm>
            <a:off x="8143552" y="450961"/>
            <a:ext cx="3347680" cy="5885892"/>
            <a:chOff x="8143552" y="349361"/>
            <a:chExt cx="3347680" cy="5885892"/>
          </a:xfrm>
        </p:grpSpPr>
        <p:sp>
          <p:nvSpPr>
            <p:cNvPr id="108" name="Прямоугольник: скругленные углы 107">
              <a:extLst>
                <a:ext uri="{FF2B5EF4-FFF2-40B4-BE49-F238E27FC236}">
                  <a16:creationId xmlns:a16="http://schemas.microsoft.com/office/drawing/2014/main" xmlns="" id="{5F02DA22-5902-4524-9A70-3F3FF9797FDD}"/>
                </a:ext>
              </a:extLst>
            </p:cNvPr>
            <p:cNvSpPr/>
            <p:nvPr/>
          </p:nvSpPr>
          <p:spPr>
            <a:xfrm>
              <a:off x="8143553" y="349361"/>
              <a:ext cx="3289157" cy="5885892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xmlns="" id="{CF494B11-794F-444F-8076-3EE1E5109357}"/>
                </a:ext>
              </a:extLst>
            </p:cNvPr>
            <p:cNvSpPr/>
            <p:nvPr/>
          </p:nvSpPr>
          <p:spPr>
            <a:xfrm>
              <a:off x="8143552" y="349362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xmlns="" id="{D3F6A0E0-CCAF-46BA-BB41-F6337C37977A}"/>
                </a:ext>
              </a:extLst>
            </p:cNvPr>
            <p:cNvSpPr/>
            <p:nvPr/>
          </p:nvSpPr>
          <p:spPr>
            <a:xfrm>
              <a:off x="8787700" y="466553"/>
              <a:ext cx="2000868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Княжеский</a:t>
              </a:r>
            </a:p>
          </p:txBody>
        </p:sp>
        <p:grpSp>
          <p:nvGrpSpPr>
            <p:cNvPr id="111" name="Группа 110">
              <a:extLst>
                <a:ext uri="{FF2B5EF4-FFF2-40B4-BE49-F238E27FC236}">
                  <a16:creationId xmlns:a16="http://schemas.microsoft.com/office/drawing/2014/main" xmlns="" id="{6036F189-D5B8-403C-9410-CB2C054491FA}"/>
                </a:ext>
              </a:extLst>
            </p:cNvPr>
            <p:cNvGrpSpPr/>
            <p:nvPr/>
          </p:nvGrpSpPr>
          <p:grpSpPr>
            <a:xfrm>
              <a:off x="8398343" y="1171028"/>
              <a:ext cx="3034364" cy="673375"/>
              <a:chOff x="1003063" y="1287162"/>
              <a:chExt cx="3034364" cy="673375"/>
            </a:xfrm>
          </p:grpSpPr>
          <p:grpSp>
            <p:nvGrpSpPr>
              <p:cNvPr id="129" name="Группа 128">
                <a:extLst>
                  <a:ext uri="{FF2B5EF4-FFF2-40B4-BE49-F238E27FC236}">
                    <a16:creationId xmlns:a16="http://schemas.microsoft.com/office/drawing/2014/main" xmlns="" id="{FEC90CF0-E436-424A-93A5-DE98130DBEFA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xmlns="" id="{6BCDE6D4-93AE-4E89-9DEC-0E8A5CD2AB92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Музыкальные трубки</a:t>
                  </a:r>
                </a:p>
              </p:txBody>
            </p:sp>
            <p:sp>
              <p:nvSpPr>
                <p:cNvPr id="132" name="Прямоугольник 131">
                  <a:extLst>
                    <a:ext uri="{FF2B5EF4-FFF2-40B4-BE49-F238E27FC236}">
                      <a16:creationId xmlns:a16="http://schemas.microsoft.com/office/drawing/2014/main" xmlns="" id="{8DE1B6CF-9E9C-447E-826D-1AEE89866F28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для всех участников</a:t>
                  </a:r>
                </a:p>
              </p:txBody>
            </p:sp>
          </p:grpSp>
          <p:cxnSp>
            <p:nvCxnSpPr>
              <p:cNvPr id="130" name="Прямая соединительная линия 129">
                <a:extLst>
                  <a:ext uri="{FF2B5EF4-FFF2-40B4-BE49-F238E27FC236}">
                    <a16:creationId xmlns:a16="http://schemas.microsoft.com/office/drawing/2014/main" xmlns="" id="{B6D9A02F-4311-4963-95A9-5DEE42D35F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xmlns="" id="{2D876C69-2467-4BE9-9758-1FFF692C30C6}"/>
                </a:ext>
              </a:extLst>
            </p:cNvPr>
            <p:cNvGrpSpPr/>
            <p:nvPr/>
          </p:nvGrpSpPr>
          <p:grpSpPr>
            <a:xfrm>
              <a:off x="8428147" y="1971165"/>
              <a:ext cx="3034364" cy="673375"/>
              <a:chOff x="1003063" y="1287162"/>
              <a:chExt cx="3034364" cy="673375"/>
            </a:xfrm>
          </p:grpSpPr>
          <p:grpSp>
            <p:nvGrpSpPr>
              <p:cNvPr id="125" name="Группа 124">
                <a:extLst>
                  <a:ext uri="{FF2B5EF4-FFF2-40B4-BE49-F238E27FC236}">
                    <a16:creationId xmlns:a16="http://schemas.microsoft.com/office/drawing/2014/main" xmlns="" id="{DE9A3D60-5756-49DC-A3AC-0BD14EB421EB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xmlns="" id="{2946E9D0-A114-4B58-874A-5654CEF5222E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Деревянные ложки</a:t>
                  </a:r>
                </a:p>
              </p:txBody>
            </p:sp>
            <p:sp>
              <p:nvSpPr>
                <p:cNvPr id="128" name="Прямоугольник 127">
                  <a:extLst>
                    <a:ext uri="{FF2B5EF4-FFF2-40B4-BE49-F238E27FC236}">
                      <a16:creationId xmlns:a16="http://schemas.microsoft.com/office/drawing/2014/main" xmlns="" id="{367A914E-03A3-47BA-AF7C-6FCA24AAA6D8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+ трещотки и бубенцы</a:t>
                  </a:r>
                </a:p>
              </p:txBody>
            </p:sp>
          </p:grpSp>
          <p:cxnSp>
            <p:nvCxnSpPr>
              <p:cNvPr id="126" name="Прямая соединительная линия 125">
                <a:extLst>
                  <a:ext uri="{FF2B5EF4-FFF2-40B4-BE49-F238E27FC236}">
                    <a16:creationId xmlns:a16="http://schemas.microsoft.com/office/drawing/2014/main" xmlns="" id="{C103D150-9E10-4FFE-AE26-47AA34C4A0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xmlns="" id="{7DE7F1DE-60E0-4266-AEDC-E9B002B57CD7}"/>
                </a:ext>
              </a:extLst>
            </p:cNvPr>
            <p:cNvGrpSpPr/>
            <p:nvPr/>
          </p:nvGrpSpPr>
          <p:grpSpPr>
            <a:xfrm>
              <a:off x="8456723" y="2775637"/>
              <a:ext cx="2886766" cy="673375"/>
              <a:chOff x="1003064" y="1287162"/>
              <a:chExt cx="2886766" cy="673375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xmlns="" id="{464BEA3D-29D8-407D-8CCC-01A5A57B7DF6}"/>
                  </a:ext>
                </a:extLst>
              </p:cNvPr>
              <p:cNvSpPr txBox="1"/>
              <p:nvPr/>
            </p:nvSpPr>
            <p:spPr>
              <a:xfrm>
                <a:off x="1003064" y="1287162"/>
                <a:ext cx="28867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ru-RU" dirty="0">
                    <a:solidFill>
                      <a:srgbClr val="269204"/>
                    </a:solidFill>
                  </a:rPr>
                  <a:t>2 музыканта</a:t>
                </a:r>
              </a:p>
            </p:txBody>
          </p:sp>
          <p:cxnSp>
            <p:nvCxnSpPr>
              <p:cNvPr id="124" name="Прямая соединительная линия 123">
                <a:extLst>
                  <a:ext uri="{FF2B5EF4-FFF2-40B4-BE49-F238E27FC236}">
                    <a16:creationId xmlns:a16="http://schemas.microsoft.com/office/drawing/2014/main" xmlns="" id="{8F113E3B-AC88-4673-89E1-E4CCCF855C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EE32ECBE-F2A7-4691-A787-FE6DD1B6E9C0}"/>
                </a:ext>
              </a:extLst>
            </p:cNvPr>
            <p:cNvSpPr txBox="1"/>
            <p:nvPr/>
          </p:nvSpPr>
          <p:spPr>
            <a:xfrm>
              <a:off x="8456723" y="3599664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131313"/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b="0" dirty="0">
                  <a:solidFill>
                    <a:srgbClr val="269204"/>
                  </a:solidFill>
                </a:rPr>
                <a:t>Танцевальный коллектив</a:t>
              </a:r>
              <a:endParaRPr lang="ru-RU" sz="1200" b="0" dirty="0">
                <a:solidFill>
                  <a:srgbClr val="269204"/>
                </a:solidFill>
              </a:endParaRPr>
            </a:p>
          </p:txBody>
        </p:sp>
        <p:cxnSp>
          <p:nvCxnSpPr>
            <p:cNvPr id="122" name="Прямая соединительная линия 121">
              <a:extLst>
                <a:ext uri="{FF2B5EF4-FFF2-40B4-BE49-F238E27FC236}">
                  <a16:creationId xmlns:a16="http://schemas.microsoft.com/office/drawing/2014/main" xmlns="" id="{7467B52F-5F02-40B9-82A0-0CEF78B92991}"/>
                </a:ext>
              </a:extLst>
            </p:cNvPr>
            <p:cNvCxnSpPr>
              <a:cxnSpLocks/>
            </p:cNvCxnSpPr>
            <p:nvPr/>
          </p:nvCxnSpPr>
          <p:spPr>
            <a:xfrm>
              <a:off x="8485297" y="452876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xmlns="" id="{248953F6-88A3-411E-AD2D-CA33C1D3230D}"/>
                </a:ext>
              </a:extLst>
            </p:cNvPr>
            <p:cNvGrpSpPr/>
            <p:nvPr/>
          </p:nvGrpSpPr>
          <p:grpSpPr>
            <a:xfrm>
              <a:off x="8456722" y="4631204"/>
              <a:ext cx="3034364" cy="673375"/>
              <a:chOff x="1003063" y="1821504"/>
              <a:chExt cx="3034364" cy="673375"/>
            </a:xfrm>
          </p:grpSpPr>
          <p:grpSp>
            <p:nvGrpSpPr>
              <p:cNvPr id="117" name="Группа 116">
                <a:extLst>
                  <a:ext uri="{FF2B5EF4-FFF2-40B4-BE49-F238E27FC236}">
                    <a16:creationId xmlns:a16="http://schemas.microsoft.com/office/drawing/2014/main" xmlns="" id="{1C01CAC2-E110-4C1D-93BD-89DA8D86306E}"/>
                  </a:ext>
                </a:extLst>
              </p:cNvPr>
              <p:cNvGrpSpPr/>
              <p:nvPr/>
            </p:nvGrpSpPr>
            <p:grpSpPr>
              <a:xfrm>
                <a:off x="1003063" y="1821504"/>
                <a:ext cx="3034364" cy="554190"/>
                <a:chOff x="3070654" y="2719841"/>
                <a:chExt cx="8516285" cy="554190"/>
              </a:xfrm>
            </p:grpSpPr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xmlns="" id="{5086FA21-0FE3-4B7F-8EC5-FC584F4A9155}"/>
                    </a:ext>
                  </a:extLst>
                </p:cNvPr>
                <p:cNvSpPr txBox="1"/>
                <p:nvPr/>
              </p:nvSpPr>
              <p:spPr>
                <a:xfrm>
                  <a:off x="3070657" y="2719841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269204"/>
                      </a:solidFill>
                    </a:rPr>
                    <a:t>35 минут</a:t>
                  </a:r>
                </a:p>
              </p:txBody>
            </p:sp>
            <p:sp>
              <p:nvSpPr>
                <p:cNvPr id="120" name="Прямоугольник 119">
                  <a:extLst>
                    <a:ext uri="{FF2B5EF4-FFF2-40B4-BE49-F238E27FC236}">
                      <a16:creationId xmlns:a16="http://schemas.microsoft.com/office/drawing/2014/main" xmlns="" id="{6BB5EEF0-2BFB-4A9E-964B-42EE68A4F2AE}"/>
                    </a:ext>
                  </a:extLst>
                </p:cNvPr>
                <p:cNvSpPr/>
                <p:nvPr/>
              </p:nvSpPr>
              <p:spPr>
                <a:xfrm>
                  <a:off x="3070654" y="2997032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продолжительность программы</a:t>
                  </a:r>
                </a:p>
              </p:txBody>
            </p:sp>
          </p:grpSp>
          <p:cxnSp>
            <p:nvCxnSpPr>
              <p:cNvPr id="118" name="Прямая соединительная линия 117">
                <a:extLst>
                  <a:ext uri="{FF2B5EF4-FFF2-40B4-BE49-F238E27FC236}">
                    <a16:creationId xmlns:a16="http://schemas.microsoft.com/office/drawing/2014/main" xmlns="" id="{02DF7EE0-6B9C-485D-A3EE-B8B8CA455D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2494879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xmlns="" id="{B1E6D360-B945-4D34-A33F-BE1E652B5F4B}"/>
                </a:ext>
              </a:extLst>
            </p:cNvPr>
            <p:cNvSpPr/>
            <p:nvPr/>
          </p:nvSpPr>
          <p:spPr>
            <a:xfrm>
              <a:off x="8550451" y="5436921"/>
              <a:ext cx="247535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131313"/>
                  </a:solidFill>
                  <a:latin typeface="Creata" panose="00000500000000000000" pitchFamily="2" charset="-52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  </a:t>
              </a: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115 000 </a:t>
              </a:r>
              <a:r>
                <a:rPr lang="ru-RU" sz="2400" dirty="0">
                  <a:solidFill>
                    <a:srgbClr val="131313"/>
                  </a:solidFill>
                  <a:latin typeface="Calibri Light" panose="020F0302020204030204" pitchFamily="34" charset="0"/>
                </a:rPr>
                <a:t>₽</a:t>
              </a:r>
              <a:endParaRPr lang="ru-RU" sz="2400" dirty="0">
                <a:solidFill>
                  <a:srgbClr val="131313"/>
                </a:solidFill>
                <a:latin typeface="Creata Black" panose="00000A00000000000000" pitchFamily="2" charset="-52"/>
              </a:endParaRPr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xmlns="" id="{1D4582FE-CC16-49EE-9083-88F8F370CA31}"/>
                </a:ext>
              </a:extLst>
            </p:cNvPr>
            <p:cNvSpPr/>
            <p:nvPr/>
          </p:nvSpPr>
          <p:spPr>
            <a:xfrm>
              <a:off x="8456868" y="3025483"/>
              <a:ext cx="3034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гармонь и балалайка</a:t>
              </a:r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xmlns="" id="{2AA2D490-E0AE-4116-A98A-FC6F2A7A9E19}"/>
                </a:ext>
              </a:extLst>
            </p:cNvPr>
            <p:cNvSpPr/>
            <p:nvPr/>
          </p:nvSpPr>
          <p:spPr>
            <a:xfrm>
              <a:off x="8456722" y="3875011"/>
              <a:ext cx="3034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3</a:t>
              </a: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 профессиональных </a:t>
              </a:r>
            </a:p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танцора-народников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27CF35A9-779F-4CF8-894B-EC7812560945}"/>
              </a:ext>
            </a:extLst>
          </p:cNvPr>
          <p:cNvGrpSpPr/>
          <p:nvPr/>
        </p:nvGrpSpPr>
        <p:grpSpPr>
          <a:xfrm>
            <a:off x="748272" y="450148"/>
            <a:ext cx="3347534" cy="5885893"/>
            <a:chOff x="748272" y="348548"/>
            <a:chExt cx="3347534" cy="5885893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xmlns="" id="{DC2FB003-F0C9-4769-8933-D823DFB5703A}"/>
                </a:ext>
              </a:extLst>
            </p:cNvPr>
            <p:cNvSpPr/>
            <p:nvPr/>
          </p:nvSpPr>
          <p:spPr>
            <a:xfrm>
              <a:off x="748273" y="348548"/>
              <a:ext cx="3289157" cy="5885893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xmlns="" id="{A428C2FF-F03E-44E4-9656-9F4291157D2D}"/>
                </a:ext>
              </a:extLst>
            </p:cNvPr>
            <p:cNvSpPr/>
            <p:nvPr/>
          </p:nvSpPr>
          <p:spPr>
            <a:xfrm>
              <a:off x="748272" y="348550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A7EFC208-8582-4CA0-A762-4B4FBA2E6E8C}"/>
                </a:ext>
              </a:extLst>
            </p:cNvPr>
            <p:cNvSpPr/>
            <p:nvPr/>
          </p:nvSpPr>
          <p:spPr>
            <a:xfrm>
              <a:off x="1349936" y="465741"/>
              <a:ext cx="2085828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Купеческий</a:t>
              </a: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xmlns="" id="{82FD99AA-4C69-4609-AEC9-55393020AF7B}"/>
                </a:ext>
              </a:extLst>
            </p:cNvPr>
            <p:cNvGrpSpPr/>
            <p:nvPr/>
          </p:nvGrpSpPr>
          <p:grpSpPr>
            <a:xfrm>
              <a:off x="1003063" y="1170216"/>
              <a:ext cx="3034364" cy="673375"/>
              <a:chOff x="1003063" y="1287162"/>
              <a:chExt cx="3034364" cy="673375"/>
            </a:xfrm>
          </p:grpSpPr>
          <p:grpSp>
            <p:nvGrpSpPr>
              <p:cNvPr id="103" name="Группа 102">
                <a:extLst>
                  <a:ext uri="{FF2B5EF4-FFF2-40B4-BE49-F238E27FC236}">
                    <a16:creationId xmlns:a16="http://schemas.microsoft.com/office/drawing/2014/main" xmlns="" id="{D1957875-DB0D-4642-A25E-6AD67D417CBD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xmlns="" id="{5F32122E-0452-4153-91EF-1088D846BFE3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Музыкальные трубки</a:t>
                  </a:r>
                </a:p>
              </p:txBody>
            </p:sp>
            <p:sp>
              <p:nvSpPr>
                <p:cNvPr id="106" name="Прямоугольник 105">
                  <a:extLst>
                    <a:ext uri="{FF2B5EF4-FFF2-40B4-BE49-F238E27FC236}">
                      <a16:creationId xmlns:a16="http://schemas.microsoft.com/office/drawing/2014/main" xmlns="" id="{7DBF8498-1798-469D-822A-1E1758BC840B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для всех участников</a:t>
                  </a:r>
                </a:p>
              </p:txBody>
            </p:sp>
          </p:grpSp>
          <p:cxnSp>
            <p:nvCxnSpPr>
              <p:cNvPr id="104" name="Прямая соединительная линия 103">
                <a:extLst>
                  <a:ext uri="{FF2B5EF4-FFF2-40B4-BE49-F238E27FC236}">
                    <a16:creationId xmlns:a16="http://schemas.microsoft.com/office/drawing/2014/main" xmlns="" id="{2C199BCF-F2C0-4BA5-BEFA-49159B2F10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xmlns="" id="{907F8E44-C51F-4664-B951-E375607F3D92}"/>
                </a:ext>
              </a:extLst>
            </p:cNvPr>
            <p:cNvGrpSpPr/>
            <p:nvPr/>
          </p:nvGrpSpPr>
          <p:grpSpPr>
            <a:xfrm>
              <a:off x="1032867" y="1970353"/>
              <a:ext cx="3034364" cy="673375"/>
              <a:chOff x="1003063" y="1287162"/>
              <a:chExt cx="3034364" cy="673375"/>
            </a:xfrm>
          </p:grpSpPr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xmlns="" id="{AB0A4AE7-17E3-4602-B579-7FC9292F6376}"/>
                  </a:ext>
                </a:extLst>
              </p:cNvPr>
              <p:cNvGrpSpPr/>
              <p:nvPr/>
            </p:nvGrpSpPr>
            <p:grpSpPr>
              <a:xfrm>
                <a:off x="1003063" y="1287162"/>
                <a:ext cx="3034364" cy="554190"/>
                <a:chOff x="3070654" y="2185499"/>
                <a:chExt cx="8516285" cy="554190"/>
              </a:xfrm>
            </p:grpSpPr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xmlns="" id="{471BE5B8-F74D-429A-B949-D9268E24AD9D}"/>
                    </a:ext>
                  </a:extLst>
                </p:cNvPr>
                <p:cNvSpPr txBox="1"/>
                <p:nvPr/>
              </p:nvSpPr>
              <p:spPr>
                <a:xfrm>
                  <a:off x="3070657" y="2185499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Деревянные ложки</a:t>
                  </a:r>
                </a:p>
              </p:txBody>
            </p:sp>
            <p:sp>
              <p:nvSpPr>
                <p:cNvPr id="95" name="Прямоугольник 94">
                  <a:extLst>
                    <a:ext uri="{FF2B5EF4-FFF2-40B4-BE49-F238E27FC236}">
                      <a16:creationId xmlns:a16="http://schemas.microsoft.com/office/drawing/2014/main" xmlns="" id="{968EBB2C-F5B1-409E-B1DD-FEB494735CCF}"/>
                    </a:ext>
                  </a:extLst>
                </p:cNvPr>
                <p:cNvSpPr/>
                <p:nvPr/>
              </p:nvSpPr>
              <p:spPr>
                <a:xfrm>
                  <a:off x="3070654" y="2462690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+ трещотки и бубенцы</a:t>
                  </a:r>
                </a:p>
              </p:txBody>
            </p:sp>
          </p:grpSp>
          <p:cxnSp>
            <p:nvCxnSpPr>
              <p:cNvPr id="92" name="Прямая соединительная линия 91">
                <a:extLst>
                  <a:ext uri="{FF2B5EF4-FFF2-40B4-BE49-F238E27FC236}">
                    <a16:creationId xmlns:a16="http://schemas.microsoft.com/office/drawing/2014/main" xmlns="" id="{D6E4A6CC-2DC2-4F46-8548-E28F28AB0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xmlns="" id="{896C520A-EFA8-4B13-953D-4F7219C35902}"/>
                </a:ext>
              </a:extLst>
            </p:cNvPr>
            <p:cNvCxnSpPr>
              <a:cxnSpLocks/>
            </p:cNvCxnSpPr>
            <p:nvPr/>
          </p:nvCxnSpPr>
          <p:spPr>
            <a:xfrm>
              <a:off x="1090017" y="452876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xmlns="" id="{6EC2A50A-D7D8-4EBA-945D-9914D2166293}"/>
                </a:ext>
              </a:extLst>
            </p:cNvPr>
            <p:cNvGrpSpPr/>
            <p:nvPr/>
          </p:nvGrpSpPr>
          <p:grpSpPr>
            <a:xfrm>
              <a:off x="1061442" y="4630392"/>
              <a:ext cx="3034364" cy="663971"/>
              <a:chOff x="1003063" y="1821504"/>
              <a:chExt cx="3034364" cy="663971"/>
            </a:xfrm>
          </p:grpSpPr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xmlns="" id="{C337E815-69D0-4253-91A6-18805CF7CC07}"/>
                  </a:ext>
                </a:extLst>
              </p:cNvPr>
              <p:cNvGrpSpPr/>
              <p:nvPr/>
            </p:nvGrpSpPr>
            <p:grpSpPr>
              <a:xfrm>
                <a:off x="1003063" y="1821504"/>
                <a:ext cx="3034364" cy="554190"/>
                <a:chOff x="3070654" y="2719841"/>
                <a:chExt cx="8516285" cy="554190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xmlns="" id="{AEB96269-2D27-46E1-A788-44EA37C8DAA0}"/>
                    </a:ext>
                  </a:extLst>
                </p:cNvPr>
                <p:cNvSpPr txBox="1"/>
                <p:nvPr/>
              </p:nvSpPr>
              <p:spPr>
                <a:xfrm>
                  <a:off x="3070657" y="2719841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15 минут</a:t>
                  </a:r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xmlns="" id="{A68CB2BF-AEC3-421A-BF80-1B0F8A8C2497}"/>
                    </a:ext>
                  </a:extLst>
                </p:cNvPr>
                <p:cNvSpPr/>
                <p:nvPr/>
              </p:nvSpPr>
              <p:spPr>
                <a:xfrm>
                  <a:off x="3070654" y="2997032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продолжительность программы</a:t>
                  </a:r>
                </a:p>
              </p:txBody>
            </p:sp>
          </p:grpSp>
          <p:cxnSp>
            <p:nvCxnSpPr>
              <p:cNvPr id="69" name="Прямая соединительная линия 68">
                <a:extLst>
                  <a:ext uri="{FF2B5EF4-FFF2-40B4-BE49-F238E27FC236}">
                    <a16:creationId xmlns:a16="http://schemas.microsoft.com/office/drawing/2014/main" xmlns="" id="{E589B368-CA8F-4833-A420-C396CA9AFA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2485475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xmlns="" id="{DD274052-73F2-45EB-A5D2-7C2312ECA797}"/>
                </a:ext>
              </a:extLst>
            </p:cNvPr>
            <p:cNvSpPr/>
            <p:nvPr/>
          </p:nvSpPr>
          <p:spPr>
            <a:xfrm>
              <a:off x="1194444" y="5436921"/>
              <a:ext cx="2396811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131313"/>
                  </a:solidFill>
                  <a:latin typeface="Creata" panose="00000500000000000000" pitchFamily="2" charset="-52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  </a:t>
              </a: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52 000 </a:t>
              </a:r>
              <a:r>
                <a:rPr lang="ru-RU" sz="2400" dirty="0">
                  <a:solidFill>
                    <a:srgbClr val="131313"/>
                  </a:solidFill>
                  <a:latin typeface="Calibri Light" panose="020F0302020204030204" pitchFamily="34" charset="0"/>
                </a:rPr>
                <a:t>₽</a:t>
              </a:r>
              <a:endParaRPr lang="ru-RU" sz="2400" dirty="0">
                <a:solidFill>
                  <a:srgbClr val="131313"/>
                </a:solidFill>
                <a:latin typeface="Creata Black" panose="00000A00000000000000" pitchFamily="2" charset="-52"/>
              </a:endParaRPr>
            </a:p>
          </p:txBody>
        </p:sp>
        <p:cxnSp>
          <p:nvCxnSpPr>
            <p:cNvPr id="160" name="Прямая соединительная линия 159">
              <a:extLst>
                <a:ext uri="{FF2B5EF4-FFF2-40B4-BE49-F238E27FC236}">
                  <a16:creationId xmlns:a16="http://schemas.microsoft.com/office/drawing/2014/main" xmlns="" id="{C44E46B7-CCE9-4564-B4DC-380C48798BC2}"/>
                </a:ext>
              </a:extLst>
            </p:cNvPr>
            <p:cNvCxnSpPr>
              <a:cxnSpLocks/>
            </p:cNvCxnSpPr>
            <p:nvPr/>
          </p:nvCxnSpPr>
          <p:spPr>
            <a:xfrm>
              <a:off x="1090017" y="3448200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33702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3830</TotalTime>
  <Words>345</Words>
  <Application>Microsoft Office PowerPoint</Application>
  <PresentationFormat>Произвольный</PresentationFormat>
  <Paragraphs>121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Times New Roman</vt:lpstr>
      <vt:lpstr>Calibri</vt:lpstr>
      <vt:lpstr>Calibri Light</vt:lpstr>
      <vt:lpstr>Wingdings</vt:lpstr>
      <vt:lpstr>Creata Medium</vt:lpstr>
      <vt:lpstr>Creata</vt:lpstr>
      <vt:lpstr>Creata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Tatiana</cp:lastModifiedBy>
  <cp:revision>211</cp:revision>
  <dcterms:created xsi:type="dcterms:W3CDTF">2020-03-18T09:18:51Z</dcterms:created>
  <dcterms:modified xsi:type="dcterms:W3CDTF">2020-06-09T09:13:10Z</dcterms:modified>
</cp:coreProperties>
</file>