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3" r:id="rId2"/>
    <p:sldId id="294" r:id="rId3"/>
    <p:sldId id="289" r:id="rId4"/>
    <p:sldId id="290" r:id="rId5"/>
    <p:sldId id="288" r:id="rId6"/>
    <p:sldId id="260" r:id="rId7"/>
    <p:sldId id="295" r:id="rId8"/>
    <p:sldId id="277" r:id="rId9"/>
    <p:sldId id="291" r:id="rId10"/>
    <p:sldId id="305" r:id="rId11"/>
    <p:sldId id="279" r:id="rId12"/>
    <p:sldId id="285" r:id="rId13"/>
    <p:sldId id="281" r:id="rId14"/>
    <p:sldId id="280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reata" pitchFamily="2" charset="0"/>
      <p:regular r:id="rId22"/>
    </p:embeddedFont>
    <p:embeddedFont>
      <p:font typeface="Creata Black" pitchFamily="2" charset="0"/>
      <p:bold r:id="rId23"/>
    </p:embeddedFont>
    <p:embeddedFont>
      <p:font typeface="Creata Medium" pitchFamily="2" charset="0"/>
      <p:regular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B305"/>
    <a:srgbClr val="269204"/>
    <a:srgbClr val="1D7103"/>
    <a:srgbClr val="76CE00"/>
    <a:srgbClr val="1D1D1E"/>
    <a:srgbClr val="2FBB05"/>
    <a:srgbClr val="30BC05"/>
    <a:srgbClr val="1D1D1F"/>
    <a:srgbClr val="131313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96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21.07.2020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21.07.2020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21.07.2020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21.07.2020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21.07.2020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21.07.2020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21.07.2020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21.07.2020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21.07.2020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21.07.2020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21.07.2020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21.07.2020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3.wdp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FE2311-945E-4DAA-9C93-C7EA213EA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2" y="373859"/>
            <a:ext cx="11439525" cy="6082248"/>
          </a:xfrm>
          <a:prstGeom prst="roundRect">
            <a:avLst>
              <a:gd name="adj" fmla="val 3304"/>
            </a:avLst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/>
          <p:nvPr/>
        </p:nvSpPr>
        <p:spPr>
          <a:xfrm>
            <a:off x="376232" y="377110"/>
            <a:ext cx="11439525" cy="6091387"/>
          </a:xfrm>
          <a:prstGeom prst="roundRect">
            <a:avLst>
              <a:gd name="adj" fmla="val 3348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2927F0-A299-4EDE-A0FD-9A92F3A7B40C}"/>
              </a:ext>
            </a:extLst>
          </p:cNvPr>
          <p:cNvSpPr/>
          <p:nvPr/>
        </p:nvSpPr>
        <p:spPr>
          <a:xfrm>
            <a:off x="1414266" y="4359302"/>
            <a:ext cx="9363461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Все просто!</a:t>
            </a:r>
            <a:br>
              <a:rPr lang="en-US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Каждая нота - определенный цвет трубки </a:t>
            </a:r>
            <a:r>
              <a:rPr lang="en-US" sz="2400" dirty="0" err="1">
                <a:solidFill>
                  <a:schemeClr val="bg1"/>
                </a:solidFill>
                <a:latin typeface="Creata Medium" panose="00000600000000000000" pitchFamily="2" charset="-52"/>
              </a:rPr>
              <a:t>boomwhackers</a:t>
            </a: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 ;)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A5632AB-D4EE-4084-95E9-CD5EBAB8DB5E}"/>
              </a:ext>
            </a:extLst>
          </p:cNvPr>
          <p:cNvGrpSpPr/>
          <p:nvPr/>
        </p:nvGrpSpPr>
        <p:grpSpPr>
          <a:xfrm>
            <a:off x="3747246" y="2958447"/>
            <a:ext cx="4697507" cy="913071"/>
            <a:chOff x="3747246" y="3165647"/>
            <a:chExt cx="4697507" cy="913071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A8604F8A-9085-4798-819A-DDDE435E1AFA}"/>
                </a:ext>
              </a:extLst>
            </p:cNvPr>
            <p:cNvSpPr/>
            <p:nvPr/>
          </p:nvSpPr>
          <p:spPr>
            <a:xfrm>
              <a:off x="3747246" y="3165647"/>
              <a:ext cx="4697507" cy="913071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00FD6B1C-F119-49E9-8CA5-39F03D5D44CD}"/>
                </a:ext>
              </a:extLst>
            </p:cNvPr>
            <p:cNvSpPr/>
            <p:nvPr/>
          </p:nvSpPr>
          <p:spPr>
            <a:xfrm>
              <a:off x="4052199" y="3368059"/>
              <a:ext cx="4097597" cy="4834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А партитуры сложные?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A47A9E-DC80-4980-BCDC-F773C19EB553}"/>
              </a:ext>
            </a:extLst>
          </p:cNvPr>
          <p:cNvSpPr txBox="1"/>
          <p:nvPr/>
        </p:nvSpPr>
        <p:spPr>
          <a:xfrm>
            <a:off x="633296" y="524550"/>
            <a:ext cx="3587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командный тренинг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2091464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EDA69F-F16D-4EEC-9E88-1A1E2CAA84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36"/>
          <a:stretch/>
        </p:blipFill>
        <p:spPr>
          <a:xfrm>
            <a:off x="-16634" y="0"/>
            <a:ext cx="12208634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34BBAB-0B3C-4185-A235-81481F71499E}"/>
              </a:ext>
            </a:extLst>
          </p:cNvPr>
          <p:cNvSpPr txBox="1"/>
          <p:nvPr/>
        </p:nvSpPr>
        <p:spPr>
          <a:xfrm>
            <a:off x="270439" y="350378"/>
            <a:ext cx="203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 с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264223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5C539D-0481-4710-83DF-91BD5ECA07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273" y="369713"/>
            <a:ext cx="2873512" cy="2873512"/>
          </a:xfrm>
          <a:prstGeom prst="roundRect">
            <a:avLst>
              <a:gd name="adj" fmla="val 4934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67FC6E-5AE0-495A-884E-7E5C7CFFD7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154" y="3745968"/>
            <a:ext cx="4631237" cy="311203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50E23D-7EDA-40BD-B9CE-13FFE1D213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154" y="0"/>
            <a:ext cx="4628845" cy="30861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C93DE9-11F0-49AE-8BD4-863D16612C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438" y="3613857"/>
            <a:ext cx="2873512" cy="2873512"/>
          </a:xfrm>
          <a:prstGeom prst="roundRect">
            <a:avLst>
              <a:gd name="adj" fmla="val 6260"/>
            </a:avLst>
          </a:prstGeom>
          <a:ln w="212725" cap="sq">
            <a:noFill/>
            <a:miter lim="800000"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14AB84-94D3-4B05-B0F4-A4D68E2FF964}"/>
              </a:ext>
            </a:extLst>
          </p:cNvPr>
          <p:cNvSpPr txBox="1"/>
          <p:nvPr/>
        </p:nvSpPr>
        <p:spPr>
          <a:xfrm>
            <a:off x="4959274" y="369713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E03618-C4A6-468E-B994-C3B4D132A4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6474" y="879647"/>
            <a:ext cx="5090944" cy="5090944"/>
          </a:xfrm>
          <a:prstGeom prst="roundRect">
            <a:avLst>
              <a:gd name="adj" fmla="val 3980"/>
            </a:avLst>
          </a:prstGeom>
          <a:solidFill>
            <a:schemeClr val="bg1"/>
          </a:solidFill>
          <a:ln w="28575">
            <a:noFill/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4534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451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677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1190655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2925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командный тренинг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(10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BC3C2A5-D8FB-42DB-B4CD-15A0C8108EAD}"/>
              </a:ext>
            </a:extLst>
          </p:cNvPr>
          <p:cNvGrpSpPr/>
          <p:nvPr/>
        </p:nvGrpSpPr>
        <p:grpSpPr>
          <a:xfrm>
            <a:off x="867937" y="1859614"/>
            <a:ext cx="10445523" cy="1988385"/>
            <a:chOff x="867937" y="1324658"/>
            <a:chExt cx="10445523" cy="1988385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F1189911-0651-4282-97F9-CED06B3A3924}"/>
                </a:ext>
              </a:extLst>
            </p:cNvPr>
            <p:cNvSpPr/>
            <p:nvPr/>
          </p:nvSpPr>
          <p:spPr>
            <a:xfrm>
              <a:off x="867937" y="1324658"/>
              <a:ext cx="10445523" cy="1988385"/>
            </a:xfrm>
            <a:prstGeom prst="roundRect">
              <a:avLst>
                <a:gd name="adj" fmla="val 12594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6F939C2-9FC4-41B8-AA1E-62E38F88AAF2}"/>
                </a:ext>
              </a:extLst>
            </p:cNvPr>
            <p:cNvSpPr txBox="1"/>
            <p:nvPr/>
          </p:nvSpPr>
          <p:spPr>
            <a:xfrm>
              <a:off x="1391106" y="1686698"/>
              <a:ext cx="9625238" cy="13095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ru-RU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285750" indent="-285750" algn="l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Возможность разгрузки реквизита максимально близко к месту проведения программы </a:t>
              </a:r>
            </a:p>
            <a:p>
              <a:pPr marL="285750" indent="-285750" algn="l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Стулья </a:t>
              </a: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" pitchFamily="2" charset="0"/>
                </a:rPr>
                <a:t>(по количеству участников)</a:t>
              </a:r>
            </a:p>
            <a:p>
              <a:pPr marL="285750" indent="-285750" algn="l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Помещение 4 </a:t>
              </a:r>
              <a:r>
                <a:rPr lang="ru-RU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 на человека </a:t>
              </a: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" pitchFamily="2" charset="0"/>
                </a:rPr>
                <a:t>(минимальная площадь 100 </a:t>
              </a:r>
              <a:r>
                <a:rPr lang="ru-RU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" pitchFamily="2" charset="0"/>
                </a:rPr>
                <a:t>кв.м</a:t>
              </a: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" pitchFamily="2" charset="0"/>
                </a:rPr>
                <a:t>)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" pitchFamily="2" charset="0"/>
                </a:rPr>
                <a:t> </a:t>
              </a:r>
              <a:endPara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3FFA5EE-28A4-480D-B6E7-D24A4A6DBD7E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28574C4-0883-49A3-95DC-E284D86B9D82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2912CED8-2442-43FB-80B4-62C3214D2463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E60F9F1C-6720-4242-A7BC-B477E97971A3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DFBFCF-D1AF-4809-876B-2FF2DD2C81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675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FDDE497-8B5D-41C2-8A14-B501B574880E}"/>
              </a:ext>
            </a:extLst>
          </p:cNvPr>
          <p:cNvGrpSpPr/>
          <p:nvPr/>
        </p:nvGrpSpPr>
        <p:grpSpPr>
          <a:xfrm>
            <a:off x="1905000" y="3820886"/>
            <a:ext cx="8667750" cy="1809750"/>
            <a:chOff x="1905000" y="3600450"/>
            <a:chExt cx="8667750" cy="180975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E7336A58-EBDD-4624-BF38-6CC106B2F71F}"/>
                </a:ext>
              </a:extLst>
            </p:cNvPr>
            <p:cNvSpPr/>
            <p:nvPr/>
          </p:nvSpPr>
          <p:spPr>
            <a:xfrm>
              <a:off x="2363492" y="3600450"/>
              <a:ext cx="7648413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11B36B8-B385-4C77-B6CB-D32C8977ABA4}"/>
                </a:ext>
              </a:extLst>
            </p:cNvPr>
            <p:cNvSpPr/>
            <p:nvPr/>
          </p:nvSpPr>
          <p:spPr>
            <a:xfrm>
              <a:off x="1905000" y="3722010"/>
              <a:ext cx="86677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 dirty="0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Бизнес-оркестр</a:t>
              </a: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081C401-2F7A-4DEA-87DB-BD76ACAE7AA6}"/>
                </a:ext>
              </a:extLst>
            </p:cNvPr>
            <p:cNvSpPr/>
            <p:nvPr/>
          </p:nvSpPr>
          <p:spPr>
            <a:xfrm>
              <a:off x="3190875" y="47459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cs typeface="Times New Roman" panose="02020603050405020304" pitchFamily="18" charset="0"/>
                </a:rPr>
                <a:t>КОМАНДНЫЙ ТРЕНИНГ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9721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5E508D-D8B5-4215-80A0-1612213576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553" y="0"/>
            <a:ext cx="6509447" cy="48820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25D07-5C0D-4922-9123-9A7356E24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4" y="2331076"/>
            <a:ext cx="5123828" cy="45269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036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11C0A7-92DF-4BD4-A4EC-F9ABD7C2E5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690" y="612273"/>
            <a:ext cx="2573136" cy="173814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1890320" y="574455"/>
            <a:ext cx="633057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«БИЗНЕС-ОРКЕСТР» </a:t>
            </a:r>
          </a:p>
          <a:p>
            <a:r>
              <a:rPr lang="en-US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   </a:t>
            </a:r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ОЦЕНКА КОМАНДЫ,</a:t>
            </a:r>
            <a:b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</a:br>
            <a:r>
              <a:rPr lang="en-US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   </a:t>
            </a:r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ВЫРАБОТКА НАВЫКОВ</a:t>
            </a:r>
            <a:b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</a:br>
            <a:r>
              <a:rPr lang="en-US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   </a:t>
            </a:r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И РЕФЛЕКСИЯ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2169937" y="2966453"/>
            <a:ext cx="5598007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lnSpc>
                <a:spcPts val="3200"/>
              </a:lnSpc>
              <a:defRPr sz="3000">
                <a:solidFill>
                  <a:schemeClr val="bg1"/>
                </a:solidFill>
                <a:latin typeface="Creata" panose="00000500000000000000" pitchFamily="2" charset="-52"/>
              </a:defRPr>
            </a:lvl1pPr>
          </a:lstStyle>
          <a:p>
            <a:r>
              <a:rPr lang="ru-RU" dirty="0"/>
              <a:t>в одном стильном флаконе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4A58BEA-9501-43F3-BAE5-5A3102978758}"/>
              </a:ext>
            </a:extLst>
          </p:cNvPr>
          <p:cNvCxnSpPr>
            <a:cxnSpLocks/>
          </p:cNvCxnSpPr>
          <p:nvPr/>
        </p:nvCxnSpPr>
        <p:spPr>
          <a:xfrm flipH="1">
            <a:off x="1692336" y="1412792"/>
            <a:ext cx="394478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D5E4A4B-C54D-4426-B021-0F0A389C1B62}"/>
              </a:ext>
            </a:extLst>
          </p:cNvPr>
          <p:cNvSpPr/>
          <p:nvPr/>
        </p:nvSpPr>
        <p:spPr>
          <a:xfrm>
            <a:off x="1714500" y="3820885"/>
            <a:ext cx="8864600" cy="2308323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0803071-5935-4258-A4D7-5A8BC2A38875}"/>
              </a:ext>
            </a:extLst>
          </p:cNvPr>
          <p:cNvSpPr/>
          <p:nvPr/>
        </p:nvSpPr>
        <p:spPr>
          <a:xfrm>
            <a:off x="2169937" y="4103246"/>
            <a:ext cx="8069838" cy="17145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Black" panose="00000A00000000000000" pitchFamily="2" charset="-52"/>
              </a:rPr>
              <a:t>Задача:  </a:t>
            </a: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изучить и сыграть настоящее </a:t>
            </a:r>
            <a:b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музыкальное произведение</a:t>
            </a:r>
            <a:b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600" dirty="0">
                <a:solidFill>
                  <a:schemeClr val="bg1"/>
                </a:solidFill>
                <a:latin typeface="Creata Black" panose="00000A00000000000000" pitchFamily="2" charset="-52"/>
              </a:rPr>
              <a:t>Решение:  </a:t>
            </a: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зависит только от самих участников</a:t>
            </a:r>
            <a:b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600" dirty="0">
                <a:solidFill>
                  <a:schemeClr val="bg1"/>
                </a:solidFill>
                <a:latin typeface="Creata Black" panose="00000A00000000000000" pitchFamily="2" charset="-52"/>
              </a:rPr>
              <a:t>Итог:  </a:t>
            </a: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команда способная на всё!</a:t>
            </a:r>
          </a:p>
        </p:txBody>
      </p:sp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E066914-B301-4D6A-9A36-7B62FCD11635}"/>
              </a:ext>
            </a:extLst>
          </p:cNvPr>
          <p:cNvGrpSpPr/>
          <p:nvPr/>
        </p:nvGrpSpPr>
        <p:grpSpPr>
          <a:xfrm>
            <a:off x="970647" y="1562380"/>
            <a:ext cx="2193081" cy="2215252"/>
            <a:chOff x="970647" y="1685536"/>
            <a:chExt cx="2193081" cy="221525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32CF4D-D2EC-412A-85DA-6EDDA023C527}"/>
                </a:ext>
              </a:extLst>
            </p:cNvPr>
            <p:cNvSpPr txBox="1"/>
            <p:nvPr/>
          </p:nvSpPr>
          <p:spPr>
            <a:xfrm>
              <a:off x="970647" y="3316013"/>
              <a:ext cx="21930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85750" indent="-285750">
                <a:buFont typeface="Wingdings" panose="05000000000000000000" pitchFamily="2" charset="2"/>
                <a:buChar char="§"/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/>
                <a:t>КОМАНДНЫЙ</a:t>
              </a:r>
              <a:br>
                <a:rPr lang="ru-RU" dirty="0"/>
              </a:br>
              <a:r>
                <a:rPr lang="ru-RU" dirty="0"/>
                <a:t>ТРЕНИНГ</a:t>
              </a: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09436345-91DD-4910-806F-E729E04E2ADF}"/>
                </a:ext>
              </a:extLst>
            </p:cNvPr>
            <p:cNvGrpSpPr/>
            <p:nvPr/>
          </p:nvGrpSpPr>
          <p:grpSpPr>
            <a:xfrm>
              <a:off x="1245029" y="1685536"/>
              <a:ext cx="1779617" cy="1287376"/>
              <a:chOff x="1245029" y="1685536"/>
              <a:chExt cx="1779617" cy="1287376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1B8CD415-0512-4AAA-B29D-B16C9CEF7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8571" y="1685536"/>
                <a:ext cx="683076" cy="68307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43AC5F1-95ED-4A88-AAA4-4BFBE2B5C9AA}"/>
                  </a:ext>
                </a:extLst>
              </p:cNvPr>
              <p:cNvSpPr txBox="1"/>
              <p:nvPr/>
            </p:nvSpPr>
            <p:spPr>
              <a:xfrm>
                <a:off x="1245029" y="2470210"/>
                <a:ext cx="1779617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lnSpc>
                    <a:spcPts val="1600"/>
                  </a:lnSpc>
                  <a:buNone/>
                </a:pPr>
                <a:r>
                  <a:rPr lang="ru-RU" dirty="0">
                    <a:solidFill>
                      <a:srgbClr val="30BC05"/>
                    </a:solidFill>
                    <a:latin typeface="Creata Black" panose="00000A00000000000000" pitchFamily="2" charset="-52"/>
                  </a:rPr>
                  <a:t>формат</a:t>
                </a:r>
              </a:p>
              <a:p>
                <a:pPr marL="0" indent="0">
                  <a:lnSpc>
                    <a:spcPts val="1600"/>
                  </a:lnSpc>
                  <a:buNone/>
                </a:pPr>
                <a:r>
                  <a:rPr lang="ru-RU" dirty="0">
                    <a:solidFill>
                      <a:srgbClr val="30BC05"/>
                    </a:solidFill>
                    <a:latin typeface="Creata Black" panose="00000A00000000000000" pitchFamily="2" charset="-52"/>
                  </a:rPr>
                  <a:t>мероприятия</a:t>
                </a:r>
              </a:p>
            </p:txBody>
          </p:sp>
        </p:grp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61224B22-0DFC-4571-AA2F-778D299BA1EE}"/>
              </a:ext>
            </a:extLst>
          </p:cNvPr>
          <p:cNvGrpSpPr/>
          <p:nvPr/>
        </p:nvGrpSpPr>
        <p:grpSpPr>
          <a:xfrm>
            <a:off x="3789361" y="1562380"/>
            <a:ext cx="2786043" cy="3939946"/>
            <a:chOff x="3699549" y="1685536"/>
            <a:chExt cx="2786043" cy="39399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4B7E05-457C-497C-881F-0F326B36BCDE}"/>
                </a:ext>
              </a:extLst>
            </p:cNvPr>
            <p:cNvSpPr txBox="1"/>
            <p:nvPr/>
          </p:nvSpPr>
          <p:spPr>
            <a:xfrm>
              <a:off x="3699549" y="3317158"/>
              <a:ext cx="278604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85750" indent="-285750">
                <a:buFont typeface="Wingdings" panose="05000000000000000000" pitchFamily="2" charset="2"/>
                <a:buChar char="§"/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/>
                <a:t>ОТРАБОТКА БИЗНЕС-МОДЕЛИ</a:t>
              </a:r>
            </a:p>
            <a:p>
              <a:endParaRPr lang="ru-RU" dirty="0"/>
            </a:p>
            <a:p>
              <a:r>
                <a:rPr lang="ru-RU" dirty="0"/>
                <a:t>ПРОВЕРКА КОМАНДЫ </a:t>
              </a:r>
              <a:br>
                <a:rPr lang="ru-RU" dirty="0"/>
              </a:br>
              <a:r>
                <a:rPr lang="ru-RU" dirty="0"/>
                <a:t>В НЕПРИВЫЧНЫХ УСЛОВИЯХ</a:t>
              </a:r>
            </a:p>
            <a:p>
              <a:endParaRPr lang="ru-RU" dirty="0"/>
            </a:p>
            <a:p>
              <a:r>
                <a:rPr lang="ru-RU" dirty="0"/>
                <a:t>СПЛОЧЕНИЕ</a:t>
              </a: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64CAC81C-3AA3-4EF2-802C-57A3FCCAE3F4}"/>
                </a:ext>
              </a:extLst>
            </p:cNvPr>
            <p:cNvGrpSpPr/>
            <p:nvPr/>
          </p:nvGrpSpPr>
          <p:grpSpPr>
            <a:xfrm>
              <a:off x="3987439" y="1685536"/>
              <a:ext cx="1437825" cy="1287376"/>
              <a:chOff x="3987439" y="1685536"/>
              <a:chExt cx="1437825" cy="1287376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31E087A9-8B9E-4409-A3EC-56F683BB3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18483" y="1685536"/>
                <a:ext cx="683076" cy="683076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81BDDE-FF5A-4422-8C76-9E8819FCEF19}"/>
                  </a:ext>
                </a:extLst>
              </p:cNvPr>
              <p:cNvSpPr txBox="1"/>
              <p:nvPr/>
            </p:nvSpPr>
            <p:spPr>
              <a:xfrm>
                <a:off x="3987439" y="2470210"/>
                <a:ext cx="1437825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indent="0">
                  <a:lnSpc>
                    <a:spcPts val="1600"/>
                  </a:lnSpc>
                  <a:buFont typeface="Wingdings" panose="05000000000000000000" pitchFamily="2" charset="2"/>
                  <a:buNone/>
                  <a:defRPr sz="1600">
                    <a:solidFill>
                      <a:srgbClr val="30BC05"/>
                    </a:solidFill>
                    <a:latin typeface="Creata Black" panose="00000A00000000000000" pitchFamily="2" charset="-52"/>
                  </a:defRPr>
                </a:lvl1pPr>
              </a:lstStyle>
              <a:p>
                <a:r>
                  <a:rPr lang="ru-RU" dirty="0"/>
                  <a:t>решение</a:t>
                </a:r>
                <a:br>
                  <a:rPr lang="ru-RU" dirty="0"/>
                </a:br>
                <a:r>
                  <a:rPr lang="ru-RU" dirty="0"/>
                  <a:t>задач</a:t>
                </a:r>
              </a:p>
            </p:txBody>
          </p:sp>
        </p:grp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766265B-039E-44AA-B7B4-735160FE5D8C}"/>
              </a:ext>
            </a:extLst>
          </p:cNvPr>
          <p:cNvGrpSpPr/>
          <p:nvPr/>
        </p:nvGrpSpPr>
        <p:grpSpPr>
          <a:xfrm>
            <a:off x="6830361" y="1562380"/>
            <a:ext cx="1725157" cy="1287376"/>
            <a:chOff x="6508519" y="1685536"/>
            <a:chExt cx="1725157" cy="128737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82880DF-AF16-45E0-A1DE-AB21F4B00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3047" y="1685536"/>
              <a:ext cx="683076" cy="68307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EC97BE-34E8-4DAD-A855-25959D00DC9C}"/>
                </a:ext>
              </a:extLst>
            </p:cNvPr>
            <p:cNvSpPr txBox="1"/>
            <p:nvPr/>
          </p:nvSpPr>
          <p:spPr>
            <a:xfrm>
              <a:off x="6508519" y="2470210"/>
              <a:ext cx="1725157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indent="0">
                <a:lnSpc>
                  <a:spcPts val="1600"/>
                </a:lnSpc>
                <a:buFont typeface="Wingdings" panose="05000000000000000000" pitchFamily="2" charset="2"/>
                <a:buNone/>
                <a:defRPr sz="1600">
                  <a:solidFill>
                    <a:srgbClr val="30BC05"/>
                  </a:solidFill>
                  <a:latin typeface="Creata Black" panose="00000A00000000000000" pitchFamily="2" charset="-52"/>
                </a:defRPr>
              </a:lvl1pPr>
            </a:lstStyle>
            <a:p>
              <a:r>
                <a:rPr lang="ru-RU" dirty="0"/>
                <a:t>количество </a:t>
              </a:r>
            </a:p>
            <a:p>
              <a:r>
                <a:rPr lang="ru-RU" dirty="0"/>
                <a:t>участников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AA069CE-7907-419D-86D2-585B2EE18247}"/>
              </a:ext>
            </a:extLst>
          </p:cNvPr>
          <p:cNvGrpSpPr/>
          <p:nvPr/>
        </p:nvGrpSpPr>
        <p:grpSpPr>
          <a:xfrm>
            <a:off x="9661255" y="2855714"/>
            <a:ext cx="1584892" cy="1036410"/>
            <a:chOff x="9503182" y="2582308"/>
            <a:chExt cx="1584892" cy="103641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B284B7-AA41-470F-A09C-02854007FB69}"/>
                </a:ext>
              </a:extLst>
            </p:cNvPr>
            <p:cNvSpPr txBox="1"/>
            <p:nvPr/>
          </p:nvSpPr>
          <p:spPr>
            <a:xfrm>
              <a:off x="9503182" y="2582308"/>
              <a:ext cx="1570378" cy="748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indent="0" algn="ctr">
                <a:lnSpc>
                  <a:spcPct val="150000"/>
                </a:lnSpc>
                <a:buFont typeface="Wingdings" panose="05000000000000000000" pitchFamily="2" charset="2"/>
                <a:buNone/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algn="l"/>
              <a:r>
                <a:rPr lang="ru-RU" sz="3200" dirty="0"/>
                <a:t>1.5-2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57AC56-C211-4C90-AC60-AED256BE7DAD}"/>
                </a:ext>
              </a:extLst>
            </p:cNvPr>
            <p:cNvSpPr txBox="1"/>
            <p:nvPr/>
          </p:nvSpPr>
          <p:spPr>
            <a:xfrm>
              <a:off x="9517695" y="3198090"/>
              <a:ext cx="1570379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ЧАСА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96CE636C-4A23-4F7F-9597-27E601A43CC1}"/>
              </a:ext>
            </a:extLst>
          </p:cNvPr>
          <p:cNvGrpSpPr/>
          <p:nvPr/>
        </p:nvGrpSpPr>
        <p:grpSpPr>
          <a:xfrm>
            <a:off x="9675769" y="1562380"/>
            <a:ext cx="1725157" cy="1229320"/>
            <a:chOff x="9646741" y="1685536"/>
            <a:chExt cx="1725157" cy="122932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780AE16-1B84-4FFE-BB98-0B70910EA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797" y="1685536"/>
              <a:ext cx="683076" cy="68307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57F360-EDD5-4F6E-BDEB-AE1E4816491A}"/>
                </a:ext>
              </a:extLst>
            </p:cNvPr>
            <p:cNvSpPr txBox="1"/>
            <p:nvPr/>
          </p:nvSpPr>
          <p:spPr>
            <a:xfrm>
              <a:off x="9646741" y="2412154"/>
              <a:ext cx="1725157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indent="0">
                <a:lnSpc>
                  <a:spcPts val="1600"/>
                </a:lnSpc>
                <a:buFont typeface="Wingdings" panose="05000000000000000000" pitchFamily="2" charset="2"/>
                <a:buNone/>
                <a:defRPr sz="1600">
                  <a:solidFill>
                    <a:srgbClr val="30BC05"/>
                  </a:solidFill>
                  <a:latin typeface="Creata Black" panose="00000A00000000000000" pitchFamily="2" charset="-52"/>
                </a:defRPr>
              </a:lvl1pPr>
            </a:lstStyle>
            <a:p>
              <a:r>
                <a:rPr lang="ru-RU" dirty="0"/>
                <a:t>время</a:t>
              </a:r>
            </a:p>
            <a:p>
              <a:r>
                <a:rPr lang="ru-RU" dirty="0"/>
                <a:t>проведения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3788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командный тренинг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EF5CB6A-2140-4DE7-9F94-40747F2A3308}"/>
              </a:ext>
            </a:extLst>
          </p:cNvPr>
          <p:cNvGrpSpPr/>
          <p:nvPr/>
        </p:nvGrpSpPr>
        <p:grpSpPr>
          <a:xfrm>
            <a:off x="6830361" y="2855714"/>
            <a:ext cx="1725156" cy="1036410"/>
            <a:chOff x="9503182" y="2582308"/>
            <a:chExt cx="1725156" cy="103641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EF8AAC9-B065-4C35-92EB-EC14119B3CF8}"/>
                </a:ext>
              </a:extLst>
            </p:cNvPr>
            <p:cNvSpPr txBox="1"/>
            <p:nvPr/>
          </p:nvSpPr>
          <p:spPr>
            <a:xfrm>
              <a:off x="9503182" y="2582308"/>
              <a:ext cx="1725156" cy="748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indent="0" algn="ctr">
                <a:lnSpc>
                  <a:spcPct val="150000"/>
                </a:lnSpc>
                <a:buFont typeface="Wingdings" panose="05000000000000000000" pitchFamily="2" charset="2"/>
                <a:buNone/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algn="l"/>
              <a:r>
                <a:rPr lang="ru-RU" sz="3200" dirty="0"/>
                <a:t>15-300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9E48FE-578E-4691-80E6-29F2C78E64EC}"/>
                </a:ext>
              </a:extLst>
            </p:cNvPr>
            <p:cNvSpPr txBox="1"/>
            <p:nvPr/>
          </p:nvSpPr>
          <p:spPr>
            <a:xfrm>
              <a:off x="9517695" y="3198090"/>
              <a:ext cx="1570379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ЧЕЛОВЕК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7D7A5B-C87C-4099-ACA8-0E50E6CCEB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118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командный тренинг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C0D8E1F-3254-4AA1-AF8B-13C8D42B490E}"/>
              </a:ext>
            </a:extLst>
          </p:cNvPr>
          <p:cNvGrpSpPr/>
          <p:nvPr/>
        </p:nvGrpSpPr>
        <p:grpSpPr>
          <a:xfrm>
            <a:off x="2061028" y="5055015"/>
            <a:ext cx="8142515" cy="913071"/>
            <a:chOff x="2198918" y="5213081"/>
            <a:chExt cx="8142515" cy="91307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FAB1619F-579C-42C3-88A3-5020B1E438C1}"/>
                </a:ext>
              </a:extLst>
            </p:cNvPr>
            <p:cNvSpPr/>
            <p:nvPr/>
          </p:nvSpPr>
          <p:spPr>
            <a:xfrm>
              <a:off x="2198918" y="5213081"/>
              <a:ext cx="8142515" cy="913071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C9DF18B6-061A-4E4E-9712-0DEC90867417}"/>
                </a:ext>
              </a:extLst>
            </p:cNvPr>
            <p:cNvSpPr/>
            <p:nvPr/>
          </p:nvSpPr>
          <p:spPr>
            <a:xfrm>
              <a:off x="2547800" y="5415493"/>
              <a:ext cx="7382149" cy="4834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Решаем бизнес-задачи с помощью музыки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719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командный тренинг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2088A23-DB76-4FB8-A71D-D0879EDC4329}"/>
              </a:ext>
            </a:extLst>
          </p:cNvPr>
          <p:cNvGrpSpPr/>
          <p:nvPr/>
        </p:nvGrpSpPr>
        <p:grpSpPr>
          <a:xfrm>
            <a:off x="4862006" y="1477475"/>
            <a:ext cx="2456122" cy="3210810"/>
            <a:chOff x="1533605" y="1625326"/>
            <a:chExt cx="2456122" cy="321081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AB980B5-285D-4672-9D60-C04E57F30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6629" y="1625326"/>
              <a:ext cx="1470074" cy="2227386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72ED81C-80B2-498A-A020-0617397E2CA3}"/>
                </a:ext>
              </a:extLst>
            </p:cNvPr>
            <p:cNvSpPr/>
            <p:nvPr/>
          </p:nvSpPr>
          <p:spPr>
            <a:xfrm>
              <a:off x="1533605" y="4005139"/>
              <a:ext cx="24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музыкальные трубки</a:t>
              </a: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en-US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Boomwhackers</a:t>
              </a:r>
              <a:br>
                <a:rPr lang="en-US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</a:b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(</a:t>
              </a:r>
              <a:r>
                <a:rPr lang="ru-RU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бумвокерс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)</a:t>
              </a:r>
              <a:endPara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52279"/>
            <a:ext cx="568816" cy="28440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2B20DE0-A7D1-4BAD-A366-DE9B2C6C579D}"/>
              </a:ext>
            </a:extLst>
          </p:cNvPr>
          <p:cNvGrpSpPr/>
          <p:nvPr/>
        </p:nvGrpSpPr>
        <p:grpSpPr>
          <a:xfrm>
            <a:off x="1449454" y="1476477"/>
            <a:ext cx="2456122" cy="2726176"/>
            <a:chOff x="4867936" y="1624328"/>
            <a:chExt cx="2456122" cy="2726176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672C0F33-4A90-41C4-8200-E052FD6218ED}"/>
                </a:ext>
              </a:extLst>
            </p:cNvPr>
            <p:cNvSpPr/>
            <p:nvPr/>
          </p:nvSpPr>
          <p:spPr>
            <a:xfrm>
              <a:off x="4867936" y="4011950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нотные партитуры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D150C97-9A38-46FF-813E-399EF73A9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0651" y="1624328"/>
              <a:ext cx="2346960" cy="2346960"/>
            </a:xfrm>
            <a:prstGeom prst="ellipse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9148DB5-B4A5-4338-8F09-452B81826186}"/>
              </a:ext>
            </a:extLst>
          </p:cNvPr>
          <p:cNvGrpSpPr/>
          <p:nvPr/>
        </p:nvGrpSpPr>
        <p:grpSpPr>
          <a:xfrm>
            <a:off x="8174611" y="1476478"/>
            <a:ext cx="2456122" cy="3213525"/>
            <a:chOff x="8174611" y="1624329"/>
            <a:chExt cx="2456122" cy="3213525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95BBE24C-EB0B-4B2F-A8C1-EAA157766F67}"/>
                </a:ext>
              </a:extLst>
            </p:cNvPr>
            <p:cNvSpPr/>
            <p:nvPr/>
          </p:nvSpPr>
          <p:spPr>
            <a:xfrm>
              <a:off x="8174611" y="4006857"/>
              <a:ext cx="24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профессиональный</a:t>
              </a:r>
            </a:p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музыкальный</a:t>
              </a:r>
            </a:p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квартет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F0ADA33-FFE6-4CE1-9B75-78818365B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29192" y="1624329"/>
              <a:ext cx="2346960" cy="2346960"/>
            </a:xfrm>
            <a:prstGeom prst="ellipse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D175BD6-FEC1-449E-BDA7-EE8427A6AB09}"/>
              </a:ext>
            </a:extLst>
          </p:cNvPr>
          <p:cNvGrpSpPr/>
          <p:nvPr/>
        </p:nvGrpSpPr>
        <p:grpSpPr>
          <a:xfrm>
            <a:off x="1698171" y="5007880"/>
            <a:ext cx="8877981" cy="913071"/>
            <a:chOff x="1698171" y="5007880"/>
            <a:chExt cx="8877981" cy="913071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CA31883D-F9AF-4D61-886C-D5FBD02D197C}"/>
                </a:ext>
              </a:extLst>
            </p:cNvPr>
            <p:cNvSpPr/>
            <p:nvPr/>
          </p:nvSpPr>
          <p:spPr>
            <a:xfrm>
              <a:off x="1698171" y="5007880"/>
              <a:ext cx="8877981" cy="913071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7EBC0A5E-94D9-41B2-8B0E-F0B95323AF5F}"/>
                </a:ext>
              </a:extLst>
            </p:cNvPr>
            <p:cNvSpPr/>
            <p:nvPr/>
          </p:nvSpPr>
          <p:spPr>
            <a:xfrm>
              <a:off x="2328165" y="5210292"/>
              <a:ext cx="7545655" cy="4834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Вдохновляем команду и выявляем лидеров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171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командный тренинг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9523A5-FFCA-4F87-829F-2A6054701AAA}"/>
              </a:ext>
            </a:extLst>
          </p:cNvPr>
          <p:cNvSpPr/>
          <p:nvPr/>
        </p:nvSpPr>
        <p:spPr>
          <a:xfrm>
            <a:off x="1408891" y="3318613"/>
            <a:ext cx="2289409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Налаженная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коммуникация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E16AF4-428E-4B34-93FE-731BB187E702}"/>
              </a:ext>
            </a:extLst>
          </p:cNvPr>
          <p:cNvSpPr/>
          <p:nvPr/>
        </p:nvSpPr>
        <p:spPr>
          <a:xfrm>
            <a:off x="5351649" y="3007376"/>
            <a:ext cx="1733167" cy="14260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Наглядная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отработка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бизнес-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процессов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5EB533-1FE5-4D4E-85CC-7FEA9B70ADB3}"/>
              </a:ext>
            </a:extLst>
          </p:cNvPr>
          <p:cNvSpPr/>
          <p:nvPr/>
        </p:nvSpPr>
        <p:spPr>
          <a:xfrm>
            <a:off x="8976048" y="3318613"/>
            <a:ext cx="1749197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Глубокая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рефлексия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7FBD91B-03BF-4C3E-976A-9D7FC9FA1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182BC4E-6698-493C-A701-5E72AB1043A2}"/>
              </a:ext>
            </a:extLst>
          </p:cNvPr>
          <p:cNvCxnSpPr>
            <a:cxnSpLocks/>
          </p:cNvCxnSpPr>
          <p:nvPr/>
        </p:nvCxnSpPr>
        <p:spPr>
          <a:xfrm>
            <a:off x="1551968" y="1117641"/>
            <a:ext cx="0" cy="51033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4AD1143-2F8D-49CC-8E74-A73045CA986F}"/>
              </a:ext>
            </a:extLst>
          </p:cNvPr>
          <p:cNvGrpSpPr/>
          <p:nvPr/>
        </p:nvGrpSpPr>
        <p:grpSpPr>
          <a:xfrm>
            <a:off x="2181610" y="1400357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 Музыкальная заставка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Представление квартета во время сбора гостей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F11D674-7C5A-471A-8BFA-5E93E7E98C6B}"/>
              </a:ext>
            </a:extLst>
          </p:cNvPr>
          <p:cNvGrpSpPr/>
          <p:nvPr/>
        </p:nvGrpSpPr>
        <p:grpSpPr>
          <a:xfrm>
            <a:off x="2181609" y="2056048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Разминка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Вводная речь ведущего + ряд игр на раскрепощение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3EBC4ED-F7BD-43ED-802D-6E83DE8FC338}"/>
              </a:ext>
            </a:extLst>
          </p:cNvPr>
          <p:cNvGrpSpPr/>
          <p:nvPr/>
        </p:nvGrpSpPr>
        <p:grpSpPr>
          <a:xfrm>
            <a:off x="2181608" y="2711739"/>
            <a:ext cx="9405332" cy="701080"/>
            <a:chOff x="3070655" y="2185499"/>
            <a:chExt cx="8516287" cy="70108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Игра на </a:t>
              </a:r>
              <a:r>
                <a:rPr lang="en-US" sz="1800" dirty="0" err="1">
                  <a:solidFill>
                    <a:srgbClr val="131313"/>
                  </a:solidFill>
                </a:rPr>
                <a:t>boomwhackers</a:t>
              </a:r>
              <a:r>
                <a:rPr lang="en-US" sz="1800" dirty="0">
                  <a:solidFill>
                    <a:srgbClr val="131313"/>
                  </a:solidFill>
                </a:rPr>
                <a:t> </a:t>
              </a:r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(</a:t>
              </a:r>
              <a:r>
                <a:rPr lang="ru-RU" dirty="0" err="1">
                  <a:solidFill>
                    <a:schemeClr val="bg1">
                      <a:lumMod val="75000"/>
                    </a:schemeClr>
                  </a:solidFill>
                </a:rPr>
                <a:t>бумвокерс</a:t>
              </a:r>
              <a:r>
                <a:rPr lang="ru-RU" dirty="0">
                  <a:solidFill>
                    <a:schemeClr val="bg1">
                      <a:lumMod val="75000"/>
                    </a:schemeClr>
                  </a:solidFill>
                </a:rPr>
                <a:t>)</a:t>
              </a: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Знакомство с принципами звукоизвлечения + деление на команды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7CA6950-B469-4A4C-90FA-3614BC0A224C}"/>
              </a:ext>
            </a:extLst>
          </p:cNvPr>
          <p:cNvGrpSpPr/>
          <p:nvPr/>
        </p:nvGrpSpPr>
        <p:grpSpPr>
          <a:xfrm>
            <a:off x="2177211" y="3367430"/>
            <a:ext cx="9405332" cy="701080"/>
            <a:chOff x="3070655" y="2185499"/>
            <a:chExt cx="8516287" cy="70108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Постановка задачи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Демонстрация композиции, которую предстоит подготовить командам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8567F508-A97E-4A96-AF96-8F0985BEA06A}"/>
              </a:ext>
            </a:extLst>
          </p:cNvPr>
          <p:cNvGrpSpPr/>
          <p:nvPr/>
        </p:nvGrpSpPr>
        <p:grpSpPr>
          <a:xfrm>
            <a:off x="2177211" y="4023121"/>
            <a:ext cx="9405332" cy="701080"/>
            <a:chOff x="3070655" y="2185499"/>
            <a:chExt cx="8516287" cy="70108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5.   Репетиция в командах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Распределение ролей, наладка процессов, изучение партитуры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id="{210728FC-57E5-4FA3-817B-23F8DEEFB841}"/>
              </a:ext>
            </a:extLst>
          </p:cNvPr>
          <p:cNvSpPr/>
          <p:nvPr/>
        </p:nvSpPr>
        <p:spPr>
          <a:xfrm>
            <a:off x="1405521" y="6107520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81E159D7-5A88-45EA-BBA2-C7EC8A278402}"/>
              </a:ext>
            </a:extLst>
          </p:cNvPr>
          <p:cNvSpPr/>
          <p:nvPr/>
        </p:nvSpPr>
        <p:spPr>
          <a:xfrm>
            <a:off x="1405521" y="545573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08CE5BF-14FC-4B98-8140-4802ECF25ADE}"/>
              </a:ext>
            </a:extLst>
          </p:cNvPr>
          <p:cNvSpPr/>
          <p:nvPr/>
        </p:nvSpPr>
        <p:spPr>
          <a:xfrm>
            <a:off x="1405521" y="4803946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BCF2CAC-6C13-4B81-9F8D-31A76D89A9BE}"/>
              </a:ext>
            </a:extLst>
          </p:cNvPr>
          <p:cNvSpPr/>
          <p:nvPr/>
        </p:nvSpPr>
        <p:spPr>
          <a:xfrm>
            <a:off x="1405521" y="4152158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13F47384-6E0A-425D-9224-DC53251E9D7D}"/>
              </a:ext>
            </a:extLst>
          </p:cNvPr>
          <p:cNvSpPr/>
          <p:nvPr/>
        </p:nvSpPr>
        <p:spPr>
          <a:xfrm>
            <a:off x="1405521" y="3500370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30B168EA-8D97-44E0-AA3E-A8C64254DB5D}"/>
              </a:ext>
            </a:extLst>
          </p:cNvPr>
          <p:cNvGrpSpPr/>
          <p:nvPr/>
        </p:nvGrpSpPr>
        <p:grpSpPr>
          <a:xfrm>
            <a:off x="2177211" y="4678812"/>
            <a:ext cx="9405332" cy="701080"/>
            <a:chOff x="3070655" y="2185499"/>
            <a:chExt cx="8516287" cy="70108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2E98193-ED45-403C-BD21-A1F0538D056E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6.   Общая репетиция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40E87A3C-3A07-4816-8B71-25F0F762BEDA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Объединение команд в цельный оркестр</a:t>
              </a: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083BC214-7453-4EE5-B088-FC40E7E64283}"/>
              </a:ext>
            </a:extLst>
          </p:cNvPr>
          <p:cNvGrpSpPr/>
          <p:nvPr/>
        </p:nvGrpSpPr>
        <p:grpSpPr>
          <a:xfrm>
            <a:off x="2177211" y="5334503"/>
            <a:ext cx="9405332" cy="701080"/>
            <a:chOff x="3070655" y="2185499"/>
            <a:chExt cx="8516287" cy="701080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4D8750C-C897-4082-9B38-93B16162D444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7.   Концерт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AFA44B64-A0BC-4905-8B39-EA8F9B5D5AB0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Исполнение композиции с подключением музыкантов</a:t>
              </a: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E8CB9A9C-DE1A-47EC-985D-ED6170524882}"/>
              </a:ext>
            </a:extLst>
          </p:cNvPr>
          <p:cNvGrpSpPr/>
          <p:nvPr/>
        </p:nvGrpSpPr>
        <p:grpSpPr>
          <a:xfrm>
            <a:off x="2184601" y="5990194"/>
            <a:ext cx="9405332" cy="701080"/>
            <a:chOff x="3070655" y="2185499"/>
            <a:chExt cx="8516287" cy="701080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9374F74-A9F3-40B7-8219-75148EDC4F4F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8.   Обратная связь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88F87B70-728A-4BA9-B988-69A25373403F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Разбор действий команды с практическими выводами</a:t>
              </a:r>
            </a:p>
          </p:txBody>
        </p:sp>
      </p:grpSp>
      <p:sp>
        <p:nvSpPr>
          <p:cNvPr id="98" name="Овал 97">
            <a:extLst>
              <a:ext uri="{FF2B5EF4-FFF2-40B4-BE49-F238E27FC236}">
                <a16:creationId xmlns:a16="http://schemas.microsoft.com/office/drawing/2014/main" id="{91F39E15-1DC0-4AE2-9926-8305EC8626FA}"/>
              </a:ext>
            </a:extLst>
          </p:cNvPr>
          <p:cNvSpPr/>
          <p:nvPr/>
        </p:nvSpPr>
        <p:spPr>
          <a:xfrm>
            <a:off x="1405521" y="2848582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00FDFCD0-03C9-494A-A5D5-ADA8B9F75CD5}"/>
              </a:ext>
            </a:extLst>
          </p:cNvPr>
          <p:cNvSpPr/>
          <p:nvPr/>
        </p:nvSpPr>
        <p:spPr>
          <a:xfrm>
            <a:off x="1405521" y="219679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94CF7ADA-7ACD-4EE5-940A-1FB6DE4450A1}"/>
              </a:ext>
            </a:extLst>
          </p:cNvPr>
          <p:cNvSpPr/>
          <p:nvPr/>
        </p:nvSpPr>
        <p:spPr>
          <a:xfrm>
            <a:off x="1405521" y="1545006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003CA40-E63C-4F37-8364-C410382EC948}"/>
              </a:ext>
            </a:extLst>
          </p:cNvPr>
          <p:cNvGrpSpPr/>
          <p:nvPr/>
        </p:nvGrpSpPr>
        <p:grpSpPr>
          <a:xfrm>
            <a:off x="571643" y="272925"/>
            <a:ext cx="11010900" cy="973399"/>
            <a:chOff x="571643" y="27292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7FA98C1-2D0F-4E00-B54F-35540008E781}"/>
                </a:ext>
              </a:extLst>
            </p:cNvPr>
            <p:cNvSpPr/>
            <p:nvPr/>
          </p:nvSpPr>
          <p:spPr>
            <a:xfrm>
              <a:off x="571643" y="27292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6F298C2B-C5FE-4A44-9769-9C1D585E00D4}"/>
                </a:ext>
              </a:extLst>
            </p:cNvPr>
            <p:cNvGrpSpPr/>
            <p:nvPr/>
          </p:nvGrpSpPr>
          <p:grpSpPr>
            <a:xfrm>
              <a:off x="1059404" y="111764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72B2D80-4B73-4C0F-B3F3-AC2F9689D2EE}"/>
                </a:ext>
              </a:extLst>
            </p:cNvPr>
            <p:cNvGrpSpPr/>
            <p:nvPr/>
          </p:nvGrpSpPr>
          <p:grpSpPr>
            <a:xfrm>
              <a:off x="1059405" y="724445"/>
              <a:ext cx="511412" cy="338554"/>
              <a:chOff x="1300767" y="1240666"/>
              <a:chExt cx="511412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018E4AAE-ED83-4EF5-84F9-F37F475E05CD}"/>
                  </a:ext>
                </a:extLst>
              </p:cNvPr>
              <p:cNvSpPr/>
              <p:nvPr/>
            </p:nvSpPr>
            <p:spPr>
              <a:xfrm>
                <a:off x="1300767" y="1303014"/>
                <a:ext cx="511412" cy="211494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A294589B-4B3C-4ED7-8BD3-0AE2B204AC0A}"/>
                  </a:ext>
                </a:extLst>
              </p:cNvPr>
              <p:cNvSpPr/>
              <p:nvPr/>
            </p:nvSpPr>
            <p:spPr>
              <a:xfrm>
                <a:off x="1526332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1617083-70E4-42A1-A2DF-893BF5DD094C}"/>
                </a:ext>
              </a:extLst>
            </p:cNvPr>
            <p:cNvGrpSpPr/>
            <p:nvPr/>
          </p:nvGrpSpPr>
          <p:grpSpPr>
            <a:xfrm>
              <a:off x="1625507" y="651736"/>
              <a:ext cx="1431220" cy="338554"/>
              <a:chOff x="-109834" y="1439065"/>
              <a:chExt cx="1431220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5641FFD8-6FED-4E50-B478-2F08AB9BCBFE}"/>
                  </a:ext>
                </a:extLst>
              </p:cNvPr>
              <p:cNvSpPr/>
              <p:nvPr/>
            </p:nvSpPr>
            <p:spPr>
              <a:xfrm>
                <a:off x="-109834" y="1508882"/>
                <a:ext cx="1431220" cy="208767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1BF055E4-A253-49F7-82EF-A54AAC5A1D61}"/>
                  </a:ext>
                </a:extLst>
              </p:cNvPr>
              <p:cNvSpPr/>
              <p:nvPr/>
            </p:nvSpPr>
            <p:spPr>
              <a:xfrm>
                <a:off x="994736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ECDD696-507D-4451-9D2F-B019D6066B59}"/>
                </a:ext>
              </a:extLst>
            </p:cNvPr>
            <p:cNvGrpSpPr/>
            <p:nvPr/>
          </p:nvGrpSpPr>
          <p:grpSpPr>
            <a:xfrm>
              <a:off x="3115770" y="726022"/>
              <a:ext cx="1957323" cy="338554"/>
              <a:chOff x="274620" y="1242245"/>
              <a:chExt cx="1020570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BB68DB1A-0AA9-430F-AEF6-B077B74873FB}"/>
                  </a:ext>
                </a:extLst>
              </p:cNvPr>
              <p:cNvSpPr/>
              <p:nvPr/>
            </p:nvSpPr>
            <p:spPr>
              <a:xfrm>
                <a:off x="274620" y="1306278"/>
                <a:ext cx="1020570" cy="204977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AB04FE05-19F3-49E5-8431-054AB4CB39ED}"/>
                  </a:ext>
                </a:extLst>
              </p:cNvPr>
              <p:cNvSpPr/>
              <p:nvPr/>
            </p:nvSpPr>
            <p:spPr>
              <a:xfrm>
                <a:off x="1132037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9B965B1-5E4D-49F9-ACDD-DD1F87A3F362}"/>
                </a:ext>
              </a:extLst>
            </p:cNvPr>
            <p:cNvGrpSpPr/>
            <p:nvPr/>
          </p:nvGrpSpPr>
          <p:grpSpPr>
            <a:xfrm>
              <a:off x="5133678" y="659733"/>
              <a:ext cx="408614" cy="338554"/>
              <a:chOff x="-1054452" y="1428372"/>
              <a:chExt cx="408614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E589B1DD-0C7F-48D6-B0A9-D6A95E5A2006}"/>
                  </a:ext>
                </a:extLst>
              </p:cNvPr>
              <p:cNvSpPr/>
              <p:nvPr/>
            </p:nvSpPr>
            <p:spPr>
              <a:xfrm>
                <a:off x="-1054452" y="1490718"/>
                <a:ext cx="408614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F1EE4829-42A7-4F21-9044-711967876238}"/>
                  </a:ext>
                </a:extLst>
              </p:cNvPr>
              <p:cNvSpPr/>
              <p:nvPr/>
            </p:nvSpPr>
            <p:spPr>
              <a:xfrm>
                <a:off x="-969967" y="1428372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4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8F4CECF9-D70B-480F-9EDB-4C0A88D3B2C4}"/>
                </a:ext>
              </a:extLst>
            </p:cNvPr>
            <p:cNvSpPr/>
            <p:nvPr/>
          </p:nvSpPr>
          <p:spPr>
            <a:xfrm>
              <a:off x="3028534" y="32630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15-60 минут</a:t>
              </a: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A49690E8-662D-4027-BE26-22CB0FAD2742}"/>
                </a:ext>
              </a:extLst>
            </p:cNvPr>
            <p:cNvGrpSpPr/>
            <p:nvPr/>
          </p:nvGrpSpPr>
          <p:grpSpPr>
            <a:xfrm>
              <a:off x="5602877" y="726880"/>
              <a:ext cx="1957323" cy="338554"/>
              <a:chOff x="5602877" y="726880"/>
              <a:chExt cx="1957323" cy="338554"/>
            </a:xfrm>
          </p:grpSpPr>
          <p:sp>
            <p:nvSpPr>
              <p:cNvPr id="101" name="Прямоугольник: скругленные углы 100">
                <a:extLst>
                  <a:ext uri="{FF2B5EF4-FFF2-40B4-BE49-F238E27FC236}">
                    <a16:creationId xmlns:a16="http://schemas.microsoft.com/office/drawing/2014/main" id="{A7EF32BF-ADD8-4159-B30A-A48866B3DA15}"/>
                  </a:ext>
                </a:extLst>
              </p:cNvPr>
              <p:cNvSpPr/>
              <p:nvPr/>
            </p:nvSpPr>
            <p:spPr>
              <a:xfrm>
                <a:off x="5602877" y="790913"/>
                <a:ext cx="1957323" cy="204977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2" name="Прямоугольник 101">
                <a:extLst>
                  <a:ext uri="{FF2B5EF4-FFF2-40B4-BE49-F238E27FC236}">
                    <a16:creationId xmlns:a16="http://schemas.microsoft.com/office/drawing/2014/main" id="{C1036208-3D9C-4FAB-B157-FEC5DB5EC074}"/>
                  </a:ext>
                </a:extLst>
              </p:cNvPr>
              <p:cNvSpPr/>
              <p:nvPr/>
            </p:nvSpPr>
            <p:spPr>
              <a:xfrm>
                <a:off x="7247293" y="726880"/>
                <a:ext cx="312907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57BC080B-7C77-43B5-8FA3-A195E9647B4D}"/>
                </a:ext>
              </a:extLst>
            </p:cNvPr>
            <p:cNvGrpSpPr/>
            <p:nvPr/>
          </p:nvGrpSpPr>
          <p:grpSpPr>
            <a:xfrm>
              <a:off x="7612429" y="641682"/>
              <a:ext cx="1431220" cy="338554"/>
              <a:chOff x="7612429" y="641682"/>
              <a:chExt cx="1431220" cy="338554"/>
            </a:xfrm>
          </p:grpSpPr>
          <p:sp>
            <p:nvSpPr>
              <p:cNvPr id="103" name="Прямоугольник: скругленные углы 102">
                <a:extLst>
                  <a:ext uri="{FF2B5EF4-FFF2-40B4-BE49-F238E27FC236}">
                    <a16:creationId xmlns:a16="http://schemas.microsoft.com/office/drawing/2014/main" id="{2A64B502-C59D-4FA4-8D26-610EC1CBEB0E}"/>
                  </a:ext>
                </a:extLst>
              </p:cNvPr>
              <p:cNvSpPr/>
              <p:nvPr/>
            </p:nvSpPr>
            <p:spPr>
              <a:xfrm>
                <a:off x="7612429" y="711499"/>
                <a:ext cx="1431220" cy="208767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4" name="Прямоугольник 103">
                <a:extLst>
                  <a:ext uri="{FF2B5EF4-FFF2-40B4-BE49-F238E27FC236}">
                    <a16:creationId xmlns:a16="http://schemas.microsoft.com/office/drawing/2014/main" id="{D162E56F-84F0-4EB0-A0EA-A9059E027965}"/>
                  </a:ext>
                </a:extLst>
              </p:cNvPr>
              <p:cNvSpPr/>
              <p:nvPr/>
            </p:nvSpPr>
            <p:spPr>
              <a:xfrm>
                <a:off x="8716999" y="641682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6</a:t>
                </a:r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79BA6229-D7D3-4054-A35B-5309CE95088E}"/>
                </a:ext>
              </a:extLst>
            </p:cNvPr>
            <p:cNvGrpSpPr/>
            <p:nvPr/>
          </p:nvGrpSpPr>
          <p:grpSpPr>
            <a:xfrm>
              <a:off x="9095121" y="727944"/>
              <a:ext cx="408614" cy="338554"/>
              <a:chOff x="9095121" y="727944"/>
              <a:chExt cx="408614" cy="338554"/>
            </a:xfrm>
          </p:grpSpPr>
          <p:sp>
            <p:nvSpPr>
              <p:cNvPr id="105" name="Прямоугольник: скругленные углы 104">
                <a:extLst>
                  <a:ext uri="{FF2B5EF4-FFF2-40B4-BE49-F238E27FC236}">
                    <a16:creationId xmlns:a16="http://schemas.microsoft.com/office/drawing/2014/main" id="{49E41AB3-1818-4F4D-A0A1-1DA887E79B30}"/>
                  </a:ext>
                </a:extLst>
              </p:cNvPr>
              <p:cNvSpPr/>
              <p:nvPr/>
            </p:nvSpPr>
            <p:spPr>
              <a:xfrm>
                <a:off x="9095121" y="790290"/>
                <a:ext cx="408614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6" name="Прямоугольник 105">
                <a:extLst>
                  <a:ext uri="{FF2B5EF4-FFF2-40B4-BE49-F238E27FC236}">
                    <a16:creationId xmlns:a16="http://schemas.microsoft.com/office/drawing/2014/main" id="{C11A1719-E521-41C6-8C09-3A417BB80E8C}"/>
                  </a:ext>
                </a:extLst>
              </p:cNvPr>
              <p:cNvSpPr/>
              <p:nvPr/>
            </p:nvSpPr>
            <p:spPr>
              <a:xfrm>
                <a:off x="9203651" y="727944"/>
                <a:ext cx="30008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7</a:t>
                </a:r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6E4A9A7D-C28F-4DE7-90B2-6C63BA215472}"/>
                </a:ext>
              </a:extLst>
            </p:cNvPr>
            <p:cNvGrpSpPr/>
            <p:nvPr/>
          </p:nvGrpSpPr>
          <p:grpSpPr>
            <a:xfrm>
              <a:off x="9565723" y="651736"/>
              <a:ext cx="1431220" cy="338554"/>
              <a:chOff x="9565723" y="651736"/>
              <a:chExt cx="1431220" cy="338554"/>
            </a:xfrm>
          </p:grpSpPr>
          <p:sp>
            <p:nvSpPr>
              <p:cNvPr id="107" name="Прямоугольник: скругленные углы 106">
                <a:extLst>
                  <a:ext uri="{FF2B5EF4-FFF2-40B4-BE49-F238E27FC236}">
                    <a16:creationId xmlns:a16="http://schemas.microsoft.com/office/drawing/2014/main" id="{1EC0E580-5B73-489D-BF8C-CEF357D8B552}"/>
                  </a:ext>
                </a:extLst>
              </p:cNvPr>
              <p:cNvSpPr/>
              <p:nvPr/>
            </p:nvSpPr>
            <p:spPr>
              <a:xfrm>
                <a:off x="9565723" y="721553"/>
                <a:ext cx="1431220" cy="208767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8" name="Прямоугольник 107">
                <a:extLst>
                  <a:ext uri="{FF2B5EF4-FFF2-40B4-BE49-F238E27FC236}">
                    <a16:creationId xmlns:a16="http://schemas.microsoft.com/office/drawing/2014/main" id="{D1A9071F-41DB-455D-A3D2-75F7F8F460E1}"/>
                  </a:ext>
                </a:extLst>
              </p:cNvPr>
              <p:cNvSpPr/>
              <p:nvPr/>
            </p:nvSpPr>
            <p:spPr>
              <a:xfrm>
                <a:off x="10670293" y="651736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DF68C80-8EC7-4EE7-8ABA-F6AE371AA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8F5804A-FE57-4F15-8B63-9794AC01E66F}"/>
              </a:ext>
            </a:extLst>
          </p:cNvPr>
          <p:cNvGrpSpPr/>
          <p:nvPr/>
        </p:nvGrpSpPr>
        <p:grpSpPr>
          <a:xfrm>
            <a:off x="646675" y="2637649"/>
            <a:ext cx="2505871" cy="1111224"/>
            <a:chOff x="646675" y="4369391"/>
            <a:chExt cx="2505871" cy="1111224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E849B31A-EE43-4332-AD59-C448A10F95B9}"/>
                </a:ext>
              </a:extLst>
            </p:cNvPr>
            <p:cNvSpPr txBox="1"/>
            <p:nvPr/>
          </p:nvSpPr>
          <p:spPr>
            <a:xfrm>
              <a:off x="646675" y="4369391"/>
              <a:ext cx="2505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algn="ctr"/>
              <a:r>
                <a:rPr lang="ru-RU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до </a:t>
              </a:r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50 </a:t>
              </a:r>
              <a:r>
                <a:rPr lang="ru-RU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чел</a:t>
              </a:r>
            </a:p>
          </p:txBody>
        </p:sp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id="{ED1F9BB6-D3D1-4AE8-93C0-1D91EA41471B}"/>
                </a:ext>
              </a:extLst>
            </p:cNvPr>
            <p:cNvSpPr/>
            <p:nvPr/>
          </p:nvSpPr>
          <p:spPr>
            <a:xfrm>
              <a:off x="786966" y="4895840"/>
              <a:ext cx="2225289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300 000 </a:t>
              </a:r>
              <a:r>
                <a:rPr lang="ru-RU" sz="2400" b="1" dirty="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</a:rPr>
                <a:t>₽</a:t>
              </a:r>
              <a:endParaRPr lang="ru-RU" sz="2400" b="1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endParaRPr>
            </a:p>
          </p:txBody>
        </p:sp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id="{ABE29574-38F1-4237-A214-0E2BDF5DB325}"/>
                </a:ext>
              </a:extLst>
            </p:cNvPr>
            <p:cNvCxnSpPr>
              <a:cxnSpLocks/>
            </p:cNvCxnSpPr>
            <p:nvPr/>
          </p:nvCxnSpPr>
          <p:spPr>
            <a:xfrm>
              <a:off x="799749" y="4847235"/>
              <a:ext cx="2199723" cy="0"/>
            </a:xfrm>
            <a:prstGeom prst="line">
              <a:avLst/>
            </a:prstGeom>
            <a:ln w="12700">
              <a:solidFill>
                <a:srgbClr val="2EB3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142E404-FBC4-4264-95F2-C0C437B6E556}"/>
              </a:ext>
            </a:extLst>
          </p:cNvPr>
          <p:cNvGrpSpPr/>
          <p:nvPr/>
        </p:nvGrpSpPr>
        <p:grpSpPr>
          <a:xfrm>
            <a:off x="3425702" y="2637649"/>
            <a:ext cx="2505871" cy="1111224"/>
            <a:chOff x="3425702" y="2637649"/>
            <a:chExt cx="2505871" cy="1111224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7C6C0DC-DD21-418F-B08C-E1FD635C744F}"/>
                </a:ext>
              </a:extLst>
            </p:cNvPr>
            <p:cNvSpPr txBox="1"/>
            <p:nvPr/>
          </p:nvSpPr>
          <p:spPr>
            <a:xfrm>
              <a:off x="3425702" y="2637649"/>
              <a:ext cx="2505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algn="ctr"/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50</a:t>
              </a:r>
              <a:r>
                <a:rPr lang="en-US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-100</a:t>
              </a:r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 </a:t>
              </a:r>
              <a:r>
                <a:rPr lang="ru-RU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чел</a:t>
              </a:r>
            </a:p>
          </p:txBody>
        </p:sp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9647F96E-C7A4-4FE5-8395-41BC089A7709}"/>
                </a:ext>
              </a:extLst>
            </p:cNvPr>
            <p:cNvSpPr/>
            <p:nvPr/>
          </p:nvSpPr>
          <p:spPr>
            <a:xfrm>
              <a:off x="3566794" y="3164098"/>
              <a:ext cx="2223687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5</a:t>
              </a:r>
              <a:r>
                <a:rPr lang="ru-RU" sz="32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00 000 </a:t>
              </a:r>
              <a:r>
                <a:rPr lang="ru-RU" sz="2400" b="1" dirty="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</a:rPr>
                <a:t>₽</a:t>
              </a:r>
              <a:endParaRPr lang="ru-RU" sz="2400" b="1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endParaRPr>
            </a:p>
          </p:txBody>
        </p:sp>
        <p:cxnSp>
          <p:nvCxnSpPr>
            <p:cNvPr id="110" name="Прямая соединительная линия 109">
              <a:extLst>
                <a:ext uri="{FF2B5EF4-FFF2-40B4-BE49-F238E27FC236}">
                  <a16:creationId xmlns:a16="http://schemas.microsoft.com/office/drawing/2014/main" id="{F121BBC6-B5C4-4198-9D7E-188EDE3C62D2}"/>
                </a:ext>
              </a:extLst>
            </p:cNvPr>
            <p:cNvCxnSpPr>
              <a:cxnSpLocks/>
            </p:cNvCxnSpPr>
            <p:nvPr/>
          </p:nvCxnSpPr>
          <p:spPr>
            <a:xfrm>
              <a:off x="3578776" y="3115493"/>
              <a:ext cx="2199723" cy="0"/>
            </a:xfrm>
            <a:prstGeom prst="line">
              <a:avLst/>
            </a:prstGeom>
            <a:ln w="12700">
              <a:solidFill>
                <a:srgbClr val="2EB3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59C957E-E9FA-4168-9DF7-4AC73FB5FCC6}"/>
              </a:ext>
            </a:extLst>
          </p:cNvPr>
          <p:cNvGrpSpPr/>
          <p:nvPr/>
        </p:nvGrpSpPr>
        <p:grpSpPr>
          <a:xfrm>
            <a:off x="6209383" y="2637649"/>
            <a:ext cx="2505871" cy="1111224"/>
            <a:chOff x="6209383" y="2637649"/>
            <a:chExt cx="2505871" cy="1111224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53CB0E4-F990-493F-A3A1-0A5309930A9F}"/>
                </a:ext>
              </a:extLst>
            </p:cNvPr>
            <p:cNvSpPr txBox="1"/>
            <p:nvPr/>
          </p:nvSpPr>
          <p:spPr>
            <a:xfrm>
              <a:off x="6209383" y="2637649"/>
              <a:ext cx="2505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10</a:t>
              </a:r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0</a:t>
              </a:r>
              <a:r>
                <a:rPr lang="en-US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-200</a:t>
              </a:r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 </a:t>
              </a:r>
              <a:r>
                <a:rPr lang="ru-RU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чел</a:t>
              </a:r>
            </a:p>
          </p:txBody>
        </p:sp>
        <p:sp>
          <p:nvSpPr>
            <p:cNvPr id="115" name="Прямоугольник 114">
              <a:extLst>
                <a:ext uri="{FF2B5EF4-FFF2-40B4-BE49-F238E27FC236}">
                  <a16:creationId xmlns:a16="http://schemas.microsoft.com/office/drawing/2014/main" id="{62D3654B-6300-4672-ABDC-B4F24A7CDEEC}"/>
                </a:ext>
              </a:extLst>
            </p:cNvPr>
            <p:cNvSpPr/>
            <p:nvPr/>
          </p:nvSpPr>
          <p:spPr>
            <a:xfrm>
              <a:off x="6362498" y="3164098"/>
              <a:ext cx="2199641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65</a:t>
              </a:r>
              <a:r>
                <a:rPr lang="ru-RU" sz="32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0 000 </a:t>
              </a:r>
              <a:r>
                <a:rPr lang="ru-RU" sz="2400" b="1" dirty="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</a:rPr>
                <a:t>₽</a:t>
              </a:r>
              <a:endParaRPr lang="ru-RU" sz="2400" b="1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endParaRPr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8992D373-C108-4B8F-B7B4-D54E9DF0FC64}"/>
                </a:ext>
              </a:extLst>
            </p:cNvPr>
            <p:cNvCxnSpPr>
              <a:cxnSpLocks/>
            </p:cNvCxnSpPr>
            <p:nvPr/>
          </p:nvCxnSpPr>
          <p:spPr>
            <a:xfrm>
              <a:off x="6362457" y="3115493"/>
              <a:ext cx="2199723" cy="0"/>
            </a:xfrm>
            <a:prstGeom prst="line">
              <a:avLst/>
            </a:prstGeom>
            <a:ln w="12700">
              <a:solidFill>
                <a:srgbClr val="2EB3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D21C444-EA74-443B-88D7-3851662C6248}"/>
              </a:ext>
            </a:extLst>
          </p:cNvPr>
          <p:cNvGrpSpPr/>
          <p:nvPr/>
        </p:nvGrpSpPr>
        <p:grpSpPr>
          <a:xfrm>
            <a:off x="8988410" y="2637649"/>
            <a:ext cx="2505871" cy="1111224"/>
            <a:chOff x="8988410" y="2637649"/>
            <a:chExt cx="2505871" cy="1111224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8C99577-2CCA-4313-8DC1-E1432F2FFCEB}"/>
                </a:ext>
              </a:extLst>
            </p:cNvPr>
            <p:cNvSpPr txBox="1"/>
            <p:nvPr/>
          </p:nvSpPr>
          <p:spPr>
            <a:xfrm>
              <a:off x="8988410" y="2637649"/>
              <a:ext cx="2505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algn="ctr"/>
              <a:r>
                <a:rPr lang="en-US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20</a:t>
              </a:r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0</a:t>
              </a:r>
              <a:r>
                <a:rPr lang="en-US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-300</a:t>
              </a:r>
              <a:r>
                <a:rPr lang="ru-RU" sz="24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 </a:t>
              </a:r>
              <a:r>
                <a:rPr lang="ru-RU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чел</a:t>
              </a:r>
            </a:p>
          </p:txBody>
        </p:sp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75741627-8055-41D9-B524-0CB3D0E83B8B}"/>
                </a:ext>
              </a:extLst>
            </p:cNvPr>
            <p:cNvSpPr/>
            <p:nvPr/>
          </p:nvSpPr>
          <p:spPr>
            <a:xfrm>
              <a:off x="9119884" y="3164098"/>
              <a:ext cx="2242923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8</a:t>
              </a:r>
              <a:r>
                <a:rPr lang="ru-RU" sz="3200" dirty="0">
                  <a:solidFill>
                    <a:schemeClr val="bg1">
                      <a:lumMod val="85000"/>
                    </a:schemeClr>
                  </a:solidFill>
                  <a:latin typeface="Creata Black" panose="00000A00000000000000" pitchFamily="2" charset="-52"/>
                </a:rPr>
                <a:t>00 000 </a:t>
              </a:r>
              <a:r>
                <a:rPr lang="ru-RU" sz="2400" b="1" dirty="0">
                  <a:solidFill>
                    <a:schemeClr val="bg1">
                      <a:lumMod val="85000"/>
                    </a:schemeClr>
                  </a:solidFill>
                  <a:latin typeface="Calibri Light" panose="020F0302020204030204" pitchFamily="34" charset="0"/>
                </a:rPr>
                <a:t>₽</a:t>
              </a:r>
              <a:endParaRPr lang="ru-RU" sz="2400" b="1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endParaRPr>
            </a:p>
          </p:txBody>
        </p:sp>
        <p:cxnSp>
          <p:nvCxnSpPr>
            <p:cNvPr id="127" name="Прямая соединительная линия 126">
              <a:extLst>
                <a:ext uri="{FF2B5EF4-FFF2-40B4-BE49-F238E27FC236}">
                  <a16:creationId xmlns:a16="http://schemas.microsoft.com/office/drawing/2014/main" id="{1FCC9FFA-5944-4CC3-B203-A5F31F9BD25C}"/>
                </a:ext>
              </a:extLst>
            </p:cNvPr>
            <p:cNvCxnSpPr>
              <a:cxnSpLocks/>
            </p:cNvCxnSpPr>
            <p:nvPr/>
          </p:nvCxnSpPr>
          <p:spPr>
            <a:xfrm>
              <a:off x="9141484" y="3115493"/>
              <a:ext cx="2199723" cy="0"/>
            </a:xfrm>
            <a:prstGeom prst="line">
              <a:avLst/>
            </a:prstGeom>
            <a:ln w="12700">
              <a:solidFill>
                <a:srgbClr val="2EB3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0664F53-DBA1-402E-BDE9-3391EEA5721C}"/>
              </a:ext>
            </a:extLst>
          </p:cNvPr>
          <p:cNvSpPr/>
          <p:nvPr/>
        </p:nvSpPr>
        <p:spPr>
          <a:xfrm>
            <a:off x="1206397" y="5382205"/>
            <a:ext cx="4705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Ведущий-дирижёр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reata Medium" panose="00000600000000000000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Профессиональный квартет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reata Medium" panose="00000600000000000000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Team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-лидеры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reata Medium" panose="00000600000000000000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Музыкальные трубки на всех участников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806FEF4-B7F7-4C1C-825A-53650981FA4F}"/>
              </a:ext>
            </a:extLst>
          </p:cNvPr>
          <p:cNvSpPr/>
          <p:nvPr/>
        </p:nvSpPr>
        <p:spPr>
          <a:xfrm>
            <a:off x="6362457" y="5381794"/>
            <a:ext cx="5379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Нотные партитуры на каждую команду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reata Medium" panose="00000600000000000000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Доставка по Москве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reata Medium" panose="00000600000000000000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Сессия и рефлексия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reata Medium" panose="00000600000000000000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Комплект звука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B5D5AF-1970-497A-83E0-B002BF920B1B}"/>
              </a:ext>
            </a:extLst>
          </p:cNvPr>
          <p:cNvSpPr/>
          <p:nvPr/>
        </p:nvSpPr>
        <p:spPr>
          <a:xfrm>
            <a:off x="4363793" y="4854631"/>
            <a:ext cx="346441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Black" panose="00000A00000000000000" pitchFamily="2" charset="-52"/>
              </a:rPr>
              <a:t>В СТОИМОСТЬ ВХОДИТ: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2EC8F4E1-5EC6-4721-9D55-CAEA72FB8D25}"/>
              </a:ext>
            </a:extLst>
          </p:cNvPr>
          <p:cNvCxnSpPr>
            <a:cxnSpLocks/>
          </p:cNvCxnSpPr>
          <p:nvPr/>
        </p:nvCxnSpPr>
        <p:spPr>
          <a:xfrm>
            <a:off x="8883044" y="2596322"/>
            <a:ext cx="0" cy="1111224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CFF3EDAF-C20C-4FD5-A0AC-D2A2EB696DD9}"/>
              </a:ext>
            </a:extLst>
          </p:cNvPr>
          <p:cNvCxnSpPr>
            <a:cxnSpLocks/>
          </p:cNvCxnSpPr>
          <p:nvPr/>
        </p:nvCxnSpPr>
        <p:spPr>
          <a:xfrm>
            <a:off x="6096000" y="2596322"/>
            <a:ext cx="0" cy="1111224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0D028A3D-2AF1-4E0F-BD67-5CDEF9AE6F41}"/>
              </a:ext>
            </a:extLst>
          </p:cNvPr>
          <p:cNvCxnSpPr>
            <a:cxnSpLocks/>
          </p:cNvCxnSpPr>
          <p:nvPr/>
        </p:nvCxnSpPr>
        <p:spPr>
          <a:xfrm>
            <a:off x="3316514" y="2596322"/>
            <a:ext cx="0" cy="1111224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8737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4785</TotalTime>
  <Words>400</Words>
  <Application>Microsoft Macintosh PowerPoint</Application>
  <PresentationFormat>Широкоэкранный</PresentationFormat>
  <Paragraphs>104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Wingdings</vt:lpstr>
      <vt:lpstr>Arial</vt:lpstr>
      <vt:lpstr>Calibri Light</vt:lpstr>
      <vt:lpstr>Creata Black</vt:lpstr>
      <vt:lpstr>Creata</vt:lpstr>
      <vt:lpstr>Creata Medium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Microsoft Office User</cp:lastModifiedBy>
  <cp:revision>236</cp:revision>
  <dcterms:created xsi:type="dcterms:W3CDTF">2020-03-18T09:18:51Z</dcterms:created>
  <dcterms:modified xsi:type="dcterms:W3CDTF">2020-07-21T20:54:18Z</dcterms:modified>
</cp:coreProperties>
</file>