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92" r:id="rId2"/>
    <p:sldId id="293" r:id="rId3"/>
    <p:sldId id="289" r:id="rId4"/>
    <p:sldId id="290" r:id="rId5"/>
    <p:sldId id="288" r:id="rId6"/>
    <p:sldId id="260" r:id="rId7"/>
    <p:sldId id="298" r:id="rId8"/>
    <p:sldId id="277" r:id="rId9"/>
    <p:sldId id="300" r:id="rId10"/>
    <p:sldId id="301" r:id="rId11"/>
    <p:sldId id="279" r:id="rId12"/>
    <p:sldId id="302" r:id="rId13"/>
    <p:sldId id="281" r:id="rId14"/>
    <p:sldId id="280" r:id="rId15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reata Medium" charset="-52"/>
      <p:regular r:id="rId20"/>
    </p:embeddedFont>
    <p:embeddedFont>
      <p:font typeface="Creata" charset="-52"/>
      <p:regular r:id="rId21"/>
    </p:embeddedFont>
    <p:embeddedFont>
      <p:font typeface="Creata Black" charset="-52"/>
      <p:bold r:id="rId22"/>
    </p:embeddedFont>
    <p:embeddedFont>
      <p:font typeface="Calibri Light" charset="0"/>
      <p:regular r:id="rId23"/>
      <p:italic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9204"/>
    <a:srgbClr val="1D7103"/>
    <a:srgbClr val="76CE00"/>
    <a:srgbClr val="2EB305"/>
    <a:srgbClr val="1D1D1E"/>
    <a:srgbClr val="2FBB05"/>
    <a:srgbClr val="30BC05"/>
    <a:srgbClr val="1D1D1F"/>
    <a:srgbClr val="131313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6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2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AF6625-81C5-4700-B3F5-87A567892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F7ED53A-5A6E-4CF1-8A92-8CF382481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4B7BF1-1F26-468E-B9CB-027CDF65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548BD3-6F21-4456-9498-2BB0C48A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D742F9-0657-4811-BA10-4508ED3B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915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65D145-D07B-4FBA-851B-63BE166A8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C363E8-B0EE-4069-9B3C-A256DABCF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E8CE99-B966-4409-881A-3FB8D877A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57DE5D1-BECA-4B42-A55A-120A8995E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E7E37A6-D6CC-4876-B710-49523910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730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702F732-6914-406F-B819-A7FA2537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5ADFC5F-BDB3-46D2-8D95-BCF77E435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925D476-4296-4EEE-BEA9-512CD6373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3A9DE6-14D8-49ED-9B62-327E83A18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D7DE95-FAA8-4B84-95EB-240AFC2FF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135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4A054B-7665-4A1C-8220-0FB181CBB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ED936AA-4B90-43A9-B049-126B91C7E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753B1E8-DFCC-47C7-BBE5-46521A81D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D3D51B2-5644-4558-80FE-D88B9A1BA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4D22D33-D207-4EB6-9FB5-D759D15B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63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3AE5A8-56CE-49CE-9131-C5D40757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C66EB32-C01C-4909-91E6-31965C71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38177A-D3CF-4604-AF60-2A73B87B9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24F932-BB98-4303-8C79-306149C9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681C3E1-4985-486D-AAE8-080AE5592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44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E7A864-DCF1-4B5A-96DF-2ED2A53E1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197E203-C3EA-4C06-B05A-B6834578D3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8A3CD5-A801-4512-AA78-2758CD776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88658F9-0C26-43B0-9B99-E44E785A0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113DEB0-5234-4A51-8A40-3BDA62BD2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79C30BE-337C-4C36-B58E-E128AD66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248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ABFB19-CC74-4871-BB59-EC46F8CF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5D76D21-02D5-4EC9-A0BD-F8A31523F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413EBE-16A3-472A-914B-E79001E94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24565E-8097-4928-88D1-F9CE5693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EB50B94-2195-44D6-9DA5-4AF96D986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27ACD3F-0EE5-4031-9685-38A70476A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E0DC6B3-451E-4A92-9CE1-365CB1746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6A18A79A-8F39-4EBB-BC90-122C55346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232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DFD42-68B1-4EF4-A0DC-5EFAB097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EF54432-EEE5-4449-928E-ADA14662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6F6DBB-5652-4436-BC33-EBAB0DA9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55335DB-70DD-40C9-B64F-0962D9BE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89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3873B4D-B735-48B4-A291-2D7F338B1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4A1D1DC-3EED-4F19-82B4-AE552A33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9BAFCD-3974-442C-B814-0DB253A1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959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987406-AE43-4EB7-AAB6-083A41F37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03D416D-CA1E-4ACD-8EE1-16B357939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5675FB2-98D7-4590-9637-9DA15A778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6BD9A56-CAB5-4908-8AA5-F61B550B2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D539BB2-A4BB-47EF-8894-DC3E9387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E7649D5-B516-4ADE-A7F6-6C7C31B4D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08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4B9E6-C758-40C4-808C-559472D0A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939B98A-4994-42A6-8AD1-70ABC6718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DD17609-5D13-4E3E-840B-5F09010B09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B8DB63A-804E-4423-A9CA-702713F4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211732A-436D-4FA8-AFE5-246559CF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63FE3E-205F-4293-93D7-AA6F44F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1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E0261E-F567-4DE9-9714-22B7E6E3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6E9C2A5-5C0E-4631-A32B-FE8CF09B2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E0420F8-5AC6-4DCC-90BB-C86A60C96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81045-2165-43B7-A095-AA6F2BF0D07D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7DD397-57AF-48D4-9278-2D7B94EBAC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CE78D-C1E0-4D21-8F0C-0E5E3D502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56DC2-F936-4C76-AB1D-411739BE0A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9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1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16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ello@taraboom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54F34B3-C228-4AFC-9F86-D713DAFD8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416F1F8-6734-4FA3-893A-8D4770BF14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5" y="1737356"/>
            <a:ext cx="5401067" cy="3383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1FB04B-521B-404F-8A87-AB6FF4EB85AF}"/>
              </a:ext>
            </a:extLst>
          </p:cNvPr>
          <p:cNvSpPr txBox="1"/>
          <p:nvPr/>
        </p:nvSpPr>
        <p:spPr>
          <a:xfrm>
            <a:off x="5290329" y="6023894"/>
            <a:ext cx="1611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269204"/>
                </a:solidFill>
                <a:latin typeface="Creata Medium" panose="00000600000000000000" pitchFamily="2" charset="-52"/>
              </a:rPr>
              <a:t>taraboom.ru</a:t>
            </a:r>
            <a:endParaRPr lang="ru-RU" dirty="0">
              <a:solidFill>
                <a:srgbClr val="269204"/>
              </a:solidFill>
              <a:latin typeface="Creata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3113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B0C8F2B-3C32-4FCE-8380-14E05675B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4C989F-B415-44DD-B495-9DC85AA82D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232" y="364720"/>
            <a:ext cx="11439526" cy="6103777"/>
          </a:xfrm>
          <a:prstGeom prst="roundRect">
            <a:avLst>
              <a:gd name="adj" fmla="val 3975"/>
            </a:avLst>
          </a:prstGeom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DC4A04BA-AEA1-48BD-9CFF-7BE04C63B992}"/>
              </a:ext>
            </a:extLst>
          </p:cNvPr>
          <p:cNvSpPr/>
          <p:nvPr/>
        </p:nvSpPr>
        <p:spPr>
          <a:xfrm>
            <a:off x="376232" y="364720"/>
            <a:ext cx="11439525" cy="6103777"/>
          </a:xfrm>
          <a:prstGeom prst="roundRect">
            <a:avLst>
              <a:gd name="adj" fmla="val 3348"/>
            </a:avLst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BDFB370-ACCF-41CA-8D3C-DF7CEDDEB019}"/>
              </a:ext>
            </a:extLst>
          </p:cNvPr>
          <p:cNvSpPr/>
          <p:nvPr/>
        </p:nvSpPr>
        <p:spPr>
          <a:xfrm>
            <a:off x="662456" y="4121907"/>
            <a:ext cx="10867077" cy="1740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Отдельный зал или просто пространство вдалеке от столов.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/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Всё просто – клубки хоть и сделаны из легкого акрила, но могут запросто сбить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бокалы или попасть в тарелки. Во избежание этого, плюс из соображений </a:t>
            </a:r>
            <a:b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Creata Medium" panose="00000600000000000000" pitchFamily="2" charset="-52"/>
              </a:rPr>
              <a:t>пожарной безопасности, место проведения программы лучше утвердить заранее.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BDB000B1-EB49-4274-BC2A-D8981B107310}"/>
              </a:ext>
            </a:extLst>
          </p:cNvPr>
          <p:cNvSpPr/>
          <p:nvPr/>
        </p:nvSpPr>
        <p:spPr>
          <a:xfrm>
            <a:off x="661342" y="1207164"/>
            <a:ext cx="10984558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8D46EF5-E2BD-4E01-8CF0-E1BA812902B2}"/>
              </a:ext>
            </a:extLst>
          </p:cNvPr>
          <p:cNvSpPr/>
          <p:nvPr/>
        </p:nvSpPr>
        <p:spPr>
          <a:xfrm>
            <a:off x="791820" y="1409576"/>
            <a:ext cx="10738838" cy="4834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600" dirty="0">
                <a:solidFill>
                  <a:schemeClr val="bg1"/>
                </a:solidFill>
                <a:latin typeface="Creata Medium" panose="00000600000000000000" pitchFamily="2" charset="-52"/>
              </a:rPr>
              <a:t>Почему для формата банкета/фуршета нужен отдельный зал?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9AA38D0-1E00-4554-8486-3487B5504EB2}"/>
              </a:ext>
            </a:extLst>
          </p:cNvPr>
          <p:cNvSpPr txBox="1"/>
          <p:nvPr/>
        </p:nvSpPr>
        <p:spPr>
          <a:xfrm>
            <a:off x="633296" y="524550"/>
            <a:ext cx="3911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75000"/>
                  </a:schemeClr>
                </a:solidFill>
                <a:latin typeface="Creata Medium" panose="00000600000000000000" pitchFamily="2" charset="-52"/>
              </a:rPr>
              <a:t>частый вопрос</a:t>
            </a:r>
          </a:p>
        </p:txBody>
      </p:sp>
    </p:spTree>
    <p:extLst>
      <p:ext uri="{BB962C8B-B14F-4D97-AF65-F5344CB8AC3E}">
        <p14:creationId xmlns:p14="http://schemas.microsoft.com/office/powerpoint/2010/main" val="2123193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EDDAE85-832D-4014-8A22-A4AE45C57D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02" y="0"/>
            <a:ext cx="1219670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001" y="166445"/>
            <a:ext cx="1499760" cy="675642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B2530B57-5FC7-4480-BAD3-D080BD5F368D}"/>
              </a:ext>
            </a:extLst>
          </p:cNvPr>
          <p:cNvGrpSpPr/>
          <p:nvPr/>
        </p:nvGrpSpPr>
        <p:grpSpPr>
          <a:xfrm>
            <a:off x="467933" y="6025704"/>
            <a:ext cx="11256134" cy="461665"/>
            <a:chOff x="467933" y="6025704"/>
            <a:chExt cx="11256134" cy="461665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xmlns="" id="{B52F0F6E-A6E5-4F96-9009-5F0510E18FBA}"/>
                </a:ext>
              </a:extLst>
            </p:cNvPr>
            <p:cNvSpPr/>
            <p:nvPr/>
          </p:nvSpPr>
          <p:spPr>
            <a:xfrm>
              <a:off x="467933" y="6025704"/>
              <a:ext cx="11256134" cy="46166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xmlns="" id="{93242386-910F-44CF-9F7D-ED2DD66F4884}"/>
                </a:ext>
              </a:extLst>
            </p:cNvPr>
            <p:cNvGrpSpPr/>
            <p:nvPr/>
          </p:nvGrpSpPr>
          <p:grpSpPr>
            <a:xfrm>
              <a:off x="720849" y="6084357"/>
              <a:ext cx="1246685" cy="338554"/>
              <a:chOff x="720849" y="6084357"/>
              <a:chExt cx="1246685" cy="338554"/>
            </a:xfrm>
          </p:grpSpPr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xmlns="" id="{65B181A5-F994-48E8-8F29-CBCA15278185}"/>
                  </a:ext>
                </a:extLst>
              </p:cNvPr>
              <p:cNvSpPr/>
              <p:nvPr/>
            </p:nvSpPr>
            <p:spPr>
              <a:xfrm>
                <a:off x="1064723" y="6084357"/>
                <a:ext cx="90281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банкет</a:t>
                </a:r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xmlns="" id="{0AEEB483-9130-4FF8-A3EC-9F4C243DB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0849" y="6100123"/>
                <a:ext cx="322788" cy="322788"/>
              </a:xfrm>
              <a:prstGeom prst="rect">
                <a:avLst/>
              </a:prstGeom>
            </p:spPr>
          </p:pic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2A67320B-4EB1-402A-9C40-5F76CDBF720B}"/>
                </a:ext>
              </a:extLst>
            </p:cNvPr>
            <p:cNvGrpSpPr/>
            <p:nvPr/>
          </p:nvGrpSpPr>
          <p:grpSpPr>
            <a:xfrm>
              <a:off x="3529114" y="6082170"/>
              <a:ext cx="2499767" cy="338554"/>
              <a:chOff x="3298714" y="6082170"/>
              <a:chExt cx="2499767" cy="338554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xmlns="" id="{6E773C6A-3B6B-4AE7-990E-070C97DB3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871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FD7F63FC-14AF-4CA9-826A-BC52761CB33A}"/>
                  </a:ext>
                </a:extLst>
              </p:cNvPr>
              <p:cNvSpPr/>
              <p:nvPr/>
            </p:nvSpPr>
            <p:spPr>
              <a:xfrm>
                <a:off x="3674182" y="6082170"/>
                <a:ext cx="212429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Закрепление идеи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xmlns="" id="{9F1AF34A-89FB-41FF-B7D2-DC85435B234A}"/>
                </a:ext>
              </a:extLst>
            </p:cNvPr>
            <p:cNvGrpSpPr/>
            <p:nvPr/>
          </p:nvGrpSpPr>
          <p:grpSpPr>
            <a:xfrm>
              <a:off x="7159022" y="6080779"/>
              <a:ext cx="1842759" cy="338554"/>
              <a:chOff x="6511002" y="6080779"/>
              <a:chExt cx="1842759" cy="338554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xmlns="" id="{EF6564EB-4859-4284-9AA9-0A54114C2F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002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xmlns="" id="{F3845741-B40C-4DF8-BC76-866A8DA08C47}"/>
                  </a:ext>
                </a:extLst>
              </p:cNvPr>
              <p:cNvSpPr/>
              <p:nvPr/>
            </p:nvSpPr>
            <p:spPr>
              <a:xfrm>
                <a:off x="6880281" y="6080779"/>
                <a:ext cx="147348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100 человек</a:t>
                </a:r>
              </a:p>
            </p:txBody>
          </p:sp>
        </p:grpSp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xmlns="" id="{AFA1346C-9BDB-441D-BF8C-3A3A287F2E9D}"/>
                </a:ext>
              </a:extLst>
            </p:cNvPr>
            <p:cNvGrpSpPr/>
            <p:nvPr/>
          </p:nvGrpSpPr>
          <p:grpSpPr>
            <a:xfrm>
              <a:off x="9929943" y="6089403"/>
              <a:ext cx="1462168" cy="338554"/>
              <a:chOff x="8924244" y="6089403"/>
              <a:chExt cx="1462168" cy="338554"/>
            </a:xfrm>
          </p:grpSpPr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xmlns="" id="{513A4A97-F090-4575-A4F5-B343515E8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biLevel thresh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24244" y="6092290"/>
                <a:ext cx="322788" cy="322788"/>
              </a:xfrm>
              <a:prstGeom prst="rect">
                <a:avLst/>
              </a:prstGeom>
            </p:spPr>
          </p:pic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D69D1257-C04D-4CEC-97E9-DED320CA3EDF}"/>
                  </a:ext>
                </a:extLst>
              </p:cNvPr>
              <p:cNvSpPr/>
              <p:nvPr/>
            </p:nvSpPr>
            <p:spPr>
              <a:xfrm>
                <a:off x="9308873" y="6089403"/>
                <a:ext cx="107753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600" dirty="0">
                    <a:solidFill>
                      <a:schemeClr val="bg1"/>
                    </a:solidFill>
                    <a:latin typeface="Creata Medium" panose="00000600000000000000" pitchFamily="2" charset="-52"/>
                  </a:rPr>
                  <a:t>15 минут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77129A5-E63E-481D-894F-DC076309E9FE}"/>
              </a:ext>
            </a:extLst>
          </p:cNvPr>
          <p:cNvSpPr txBox="1"/>
          <p:nvPr/>
        </p:nvSpPr>
        <p:spPr>
          <a:xfrm>
            <a:off x="270439" y="350378"/>
            <a:ext cx="2060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фото с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64223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B0F297B-BB6B-4BBA-992A-3A3903FA6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600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F008B03D-F63D-4239-9828-4BB888ACC0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036" y="3803210"/>
            <a:ext cx="4614963" cy="3077026"/>
          </a:xfrm>
          <a:prstGeom prst="roundRect">
            <a:avLst>
              <a:gd name="adj" fmla="val 0"/>
            </a:avLst>
          </a:prstGeom>
          <a:ln w="57150" cap="sq">
            <a:noFill/>
            <a:miter lim="800000"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3D88B17-7438-457D-BFA6-45B85CB21A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2610" y="3633383"/>
            <a:ext cx="2860789" cy="2853985"/>
          </a:xfrm>
          <a:prstGeom prst="roundRect">
            <a:avLst>
              <a:gd name="adj" fmla="val 6260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1754F9B-9990-411E-81DC-0399A27841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5852" y="0"/>
            <a:ext cx="4616147" cy="30770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910CF20-853A-4D16-88D0-591B9FFB60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62550" y="370632"/>
            <a:ext cx="2850850" cy="2889955"/>
          </a:xfrm>
          <a:prstGeom prst="roundRect">
            <a:avLst>
              <a:gd name="adj" fmla="val 4934"/>
            </a:avLst>
          </a:prstGeom>
          <a:ln w="212725" cap="sq">
            <a:noFill/>
            <a:miter lim="800000"/>
          </a:ln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D0B6838-60EC-4ED4-9C37-0CCDCBCDA19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798" y="877778"/>
            <a:ext cx="5092062" cy="5118706"/>
          </a:xfrm>
          <a:prstGeom prst="roundRect">
            <a:avLst>
              <a:gd name="adj" fmla="val 3980"/>
            </a:avLst>
          </a:prstGeom>
          <a:ln w="212725" cap="sq">
            <a:noFill/>
            <a:miter lim="800000"/>
          </a:ln>
          <a:effectLst>
            <a:outerShdw blurRad="139700" dist="165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DE3EC1B1-E6AD-4FD0-8998-377E8428C0F2}"/>
              </a:ext>
            </a:extLst>
          </p:cNvPr>
          <p:cNvGrpSpPr/>
          <p:nvPr/>
        </p:nvGrpSpPr>
        <p:grpSpPr>
          <a:xfrm>
            <a:off x="3644010" y="6036444"/>
            <a:ext cx="1074146" cy="450925"/>
            <a:chOff x="5842002" y="4989002"/>
            <a:chExt cx="1074146" cy="450925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xmlns="" id="{1F4907B1-E0D1-468A-91CC-6C1F4230519A}"/>
                </a:ext>
              </a:extLst>
            </p:cNvPr>
            <p:cNvSpPr/>
            <p:nvPr/>
          </p:nvSpPr>
          <p:spPr>
            <a:xfrm>
              <a:off x="5842002" y="4989002"/>
              <a:ext cx="1074146" cy="450925"/>
            </a:xfrm>
            <a:prstGeom prst="roundRect">
              <a:avLst>
                <a:gd name="adj" fmla="val 17011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8" name="Сердце 27">
              <a:extLst>
                <a:ext uri="{FF2B5EF4-FFF2-40B4-BE49-F238E27FC236}">
                  <a16:creationId xmlns:a16="http://schemas.microsoft.com/office/drawing/2014/main" xmlns="" id="{CC5C87A5-17A1-4C96-A29C-4491D21EABF7}"/>
                </a:ext>
              </a:extLst>
            </p:cNvPr>
            <p:cNvSpPr/>
            <p:nvPr/>
          </p:nvSpPr>
          <p:spPr>
            <a:xfrm>
              <a:off x="5966983" y="5089800"/>
              <a:ext cx="273878" cy="231808"/>
            </a:xfrm>
            <a:prstGeom prst="hear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4AB6ED24-EA5D-4712-8854-9CF5602A24B9}"/>
                </a:ext>
              </a:extLst>
            </p:cNvPr>
            <p:cNvSpPr/>
            <p:nvPr/>
          </p:nvSpPr>
          <p:spPr>
            <a:xfrm>
              <a:off x="6282311" y="5039817"/>
              <a:ext cx="57579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600" dirty="0">
                  <a:solidFill>
                    <a:schemeClr val="bg1"/>
                  </a:solidFill>
                  <a:latin typeface="Creata Medium" panose="00000600000000000000" pitchFamily="2" charset="-52"/>
                </a:rPr>
                <a:t>356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173F2760-71F3-426C-BB12-C79B7CFF57EE}"/>
              </a:ext>
            </a:extLst>
          </p:cNvPr>
          <p:cNvSpPr txBox="1"/>
          <p:nvPr/>
        </p:nvSpPr>
        <p:spPr>
          <a:xfrm>
            <a:off x="4976992" y="350378"/>
            <a:ext cx="203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фото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с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951821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BD1103-D361-49B7-94E5-9C1DB4744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87D2F03-FA9E-469A-9E72-9F921CBC7AB9}"/>
              </a:ext>
            </a:extLst>
          </p:cNvPr>
          <p:cNvSpPr/>
          <p:nvPr/>
        </p:nvSpPr>
        <p:spPr>
          <a:xfrm>
            <a:off x="4371780" y="694927"/>
            <a:ext cx="3441968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ТЕХНИЧЕСКИЙ РАЙДЕР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11E3BF-A780-4063-BEE8-BF1851B9A531}"/>
              </a:ext>
            </a:extLst>
          </p:cNvPr>
          <p:cNvSpPr txBox="1"/>
          <p:nvPr/>
        </p:nvSpPr>
        <p:spPr>
          <a:xfrm>
            <a:off x="270439" y="350378"/>
            <a:ext cx="3212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райдер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7EC157A6-260E-4CAA-B8D0-3697166B6FF6}"/>
              </a:ext>
            </a:extLst>
          </p:cNvPr>
          <p:cNvSpPr/>
          <p:nvPr/>
        </p:nvSpPr>
        <p:spPr>
          <a:xfrm>
            <a:off x="4689514" y="4655849"/>
            <a:ext cx="280237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chemeClr val="bg1">
                    <a:lumMod val="85000"/>
                  </a:schemeClr>
                </a:solidFill>
                <a:latin typeface="Creata Black" panose="00000A00000000000000" pitchFamily="2" charset="-52"/>
              </a:rPr>
              <a:t>БЫТОВОЙ РАЙДЕР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6E2E2E8C-FA63-4F51-9205-C2B2709A0747}"/>
              </a:ext>
            </a:extLst>
          </p:cNvPr>
          <p:cNvGrpSpPr/>
          <p:nvPr/>
        </p:nvGrpSpPr>
        <p:grpSpPr>
          <a:xfrm>
            <a:off x="867937" y="5374065"/>
            <a:ext cx="4259627" cy="712070"/>
            <a:chOff x="867937" y="5526832"/>
            <a:chExt cx="4259627" cy="71207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xmlns="" id="{17AAAC92-C2F9-4C40-9C1C-29E2D21D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937" y="5526832"/>
              <a:ext cx="697993" cy="694945"/>
            </a:xfrm>
            <a:prstGeom prst="rect">
              <a:avLst/>
            </a:prstGeom>
          </p:spPr>
        </p:pic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505CA08D-54DD-40BD-8A41-4167A98E28A4}"/>
                </a:ext>
              </a:extLst>
            </p:cNvPr>
            <p:cNvSpPr/>
            <p:nvPr/>
          </p:nvSpPr>
          <p:spPr>
            <a:xfrm>
              <a:off x="1671168" y="5531016"/>
              <a:ext cx="34563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Гримёрка или любое другое пространство для подготовки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и сбора реквизита (3 </a:t>
              </a:r>
              <a:r>
                <a:rPr lang="ru-RU" sz="1600" dirty="0" err="1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кв.м</a:t>
              </a: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) </a:t>
              </a: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xmlns="" id="{19107657-A8F7-4D0E-AC35-A2FC5E4794C0}"/>
              </a:ext>
            </a:extLst>
          </p:cNvPr>
          <p:cNvGrpSpPr/>
          <p:nvPr/>
        </p:nvGrpSpPr>
        <p:grpSpPr>
          <a:xfrm>
            <a:off x="5651882" y="5374065"/>
            <a:ext cx="2521857" cy="694945"/>
            <a:chOff x="5809343" y="5526832"/>
            <a:chExt cx="2521857" cy="694945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xmlns="" id="{298638A6-923D-4DED-B99D-A3C12CDF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9343" y="5526832"/>
              <a:ext cx="697993" cy="694945"/>
            </a:xfrm>
            <a:prstGeom prst="rect">
              <a:avLst/>
            </a:prstGeom>
          </p:spPr>
        </p:pic>
        <p:sp>
          <p:nvSpPr>
            <p:cNvPr id="65" name="Прямоугольник 64">
              <a:extLst>
                <a:ext uri="{FF2B5EF4-FFF2-40B4-BE49-F238E27FC236}">
                  <a16:creationId xmlns:a16="http://schemas.microsoft.com/office/drawing/2014/main" xmlns="" id="{18F1B2EC-373A-49D2-9C94-1FB6910CFB03}"/>
                </a:ext>
              </a:extLst>
            </p:cNvPr>
            <p:cNvSpPr/>
            <p:nvPr/>
          </p:nvSpPr>
          <p:spPr>
            <a:xfrm>
              <a:off x="6631808" y="5530268"/>
              <a:ext cx="1699392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Парковочное </a:t>
              </a:r>
              <a:b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</a:b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место</a:t>
              </a:r>
            </a:p>
          </p:txBody>
        </p:sp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xmlns="" id="{999F1093-AAB1-4F9B-967C-416213EAAF74}"/>
              </a:ext>
            </a:extLst>
          </p:cNvPr>
          <p:cNvGrpSpPr/>
          <p:nvPr/>
        </p:nvGrpSpPr>
        <p:grpSpPr>
          <a:xfrm>
            <a:off x="8763882" y="5374065"/>
            <a:ext cx="2549578" cy="697186"/>
            <a:chOff x="9418833" y="5524591"/>
            <a:chExt cx="2549578" cy="697186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xmlns="" id="{81F18FD5-830E-4CEF-9F4F-D07FBA9EC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18833" y="5526832"/>
              <a:ext cx="1097413" cy="694945"/>
            </a:xfrm>
            <a:prstGeom prst="rect">
              <a:avLst/>
            </a:prstGeom>
          </p:spPr>
        </p:pic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xmlns="" id="{1682DB7F-E0C0-43A1-956A-E8416C95E0DD}"/>
                </a:ext>
              </a:extLst>
            </p:cNvPr>
            <p:cNvSpPr/>
            <p:nvPr/>
          </p:nvSpPr>
          <p:spPr>
            <a:xfrm>
              <a:off x="10648313" y="5524591"/>
              <a:ext cx="1320098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Питьевая</a:t>
              </a:r>
            </a:p>
            <a:p>
              <a:pPr>
                <a:lnSpc>
                  <a:spcPts val="1600"/>
                </a:lnSpc>
              </a:pPr>
              <a:r>
                <a:rPr lang="ru-RU" sz="1600" dirty="0">
                  <a:solidFill>
                    <a:schemeClr val="bg1">
                      <a:lumMod val="85000"/>
                    </a:schemeClr>
                  </a:solidFill>
                  <a:latin typeface="Creata Medium" panose="00000600000000000000" pitchFamily="2" charset="-52"/>
                </a:rPr>
                <a:t>вода</a:t>
              </a:r>
            </a:p>
          </p:txBody>
        </p:sp>
      </p:grp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F1189911-0651-4282-97F9-CED06B3A3924}"/>
              </a:ext>
            </a:extLst>
          </p:cNvPr>
          <p:cNvSpPr/>
          <p:nvPr/>
        </p:nvSpPr>
        <p:spPr>
          <a:xfrm>
            <a:off x="867937" y="1324656"/>
            <a:ext cx="10445523" cy="3120343"/>
          </a:xfrm>
          <a:prstGeom prst="roundRect">
            <a:avLst>
              <a:gd name="adj" fmla="val 12594"/>
            </a:avLst>
          </a:prstGeom>
          <a:solidFill>
            <a:schemeClr val="bg1"/>
          </a:solidFill>
          <a:ln w="28575">
            <a:solidFill>
              <a:srgbClr val="2EB305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6F939C2-9FC4-41B8-AA1E-62E38F88AAF2}"/>
              </a:ext>
            </a:extLst>
          </p:cNvPr>
          <p:cNvSpPr txBox="1"/>
          <p:nvPr/>
        </p:nvSpPr>
        <p:spPr>
          <a:xfrm>
            <a:off x="1391106" y="1710284"/>
            <a:ext cx="9625238" cy="2436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ru-RU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Возможность разгрузки реквизита максимально близко к месту проведения программы 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Подключение к звуковой системе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(1 канал 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XLR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 пульте + розетка)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Требование к площадке: </a:t>
            </a: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наличие огнетушителей в свободном доступе,</a:t>
            </a:r>
            <a:b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</a:b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" panose="00000500000000000000" pitchFamily="2" charset="-52"/>
              </a:rPr>
              <a:t>наличие незаблокированных эвакуационных выходов, отсутствие на площадке подвесных декоративных элементов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rPr>
              <a:t>Свет во время программы должен быть включен</a:t>
            </a:r>
          </a:p>
        </p:txBody>
      </p:sp>
    </p:spTree>
    <p:extLst>
      <p:ext uri="{BB962C8B-B14F-4D97-AF65-F5344CB8AC3E}">
        <p14:creationId xmlns:p14="http://schemas.microsoft.com/office/powerpoint/2010/main" val="2977046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C3FCD1-E235-422C-B20D-6B3276DB7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B831268-E563-4B60-AFDE-DBFFBAFFF9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5466" y="576213"/>
            <a:ext cx="5401067" cy="3383287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81E0D6E5-F22C-4F72-B6FC-CF6F6D117AEC}"/>
              </a:ext>
            </a:extLst>
          </p:cNvPr>
          <p:cNvGrpSpPr/>
          <p:nvPr/>
        </p:nvGrpSpPr>
        <p:grpSpPr>
          <a:xfrm>
            <a:off x="3258456" y="4194855"/>
            <a:ext cx="5675085" cy="2086932"/>
            <a:chOff x="3236686" y="4194855"/>
            <a:chExt cx="5675085" cy="2086932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D061E459-ED80-4F20-B16A-EA08E79A6CEF}"/>
                </a:ext>
              </a:extLst>
            </p:cNvPr>
            <p:cNvSpPr/>
            <p:nvPr/>
          </p:nvSpPr>
          <p:spPr>
            <a:xfrm>
              <a:off x="3236686" y="4194855"/>
              <a:ext cx="5675085" cy="2086932"/>
            </a:xfrm>
            <a:prstGeom prst="roundRect">
              <a:avLst>
                <a:gd name="adj" fmla="val 12594"/>
              </a:avLst>
            </a:prstGeom>
            <a:solidFill>
              <a:schemeClr val="bg1">
                <a:lumMod val="95000"/>
              </a:schemeClr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ADDF3425-BE91-4051-B806-FE8872BDA4CF}"/>
                </a:ext>
              </a:extLst>
            </p:cNvPr>
            <p:cNvSpPr/>
            <p:nvPr/>
          </p:nvSpPr>
          <p:spPr>
            <a:xfrm>
              <a:off x="3809153" y="4209369"/>
              <a:ext cx="4573688" cy="17491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dirty="0" err="1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whatsapp</a:t>
              </a:r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  /  telegram</a:t>
              </a:r>
              <a:endParaRPr lang="ru-RU" dirty="0">
                <a:solidFill>
                  <a:schemeClr val="bg1">
                    <a:lumMod val="50000"/>
                  </a:schemeClr>
                </a:solidFill>
                <a:latin typeface="Creata" panose="00000500000000000000" pitchFamily="2" charset="-52"/>
              </a:endParaRPr>
            </a:p>
            <a:p>
              <a:pPr algn="ctr">
                <a:lnSpc>
                  <a:spcPts val="4320"/>
                </a:lnSpc>
              </a:pPr>
              <a:r>
                <a:rPr lang="ru-RU" sz="36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+7 (495) 585 37 90</a:t>
              </a:r>
            </a:p>
            <a:p>
              <a:pPr algn="ctr"/>
              <a: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  <a:t> </a:t>
              </a:r>
              <a:br>
                <a:rPr lang="ru-RU" dirty="0">
                  <a:solidFill>
                    <a:srgbClr val="131313"/>
                  </a:solidFill>
                  <a:latin typeface="Creata Medium" panose="00000600000000000000" pitchFamily="2" charset="-52"/>
                </a:rPr>
              </a:br>
              <a:r>
                <a:rPr lang="en-US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hello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@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taraboom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.</a:t>
              </a:r>
              <a:r>
                <a:rPr lang="en-US" dirty="0" err="1">
                  <a:solidFill>
                    <a:schemeClr val="accent1"/>
                  </a:solidFill>
                  <a:latin typeface="Creata Medium" panose="00000600000000000000" pitchFamily="2" charset="-52"/>
                  <a:hlinkClick r:id="rId4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ru</a:t>
              </a:r>
              <a:r>
                <a:rPr lang="ru-RU" dirty="0">
                  <a:solidFill>
                    <a:schemeClr val="accent1"/>
                  </a:solidFill>
                  <a:latin typeface="Creata Medium" panose="00000600000000000000" pitchFamily="2" charset="-52"/>
                </a:rPr>
                <a:t>             </a:t>
              </a:r>
              <a:r>
                <a:rPr lang="en-US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rPr>
                <a:t>taraboom.ru</a:t>
              </a:r>
              <a:endPara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Creata Medium" panose="00000600000000000000" pitchFamily="2" charset="-52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xmlns="" id="{014E6725-6183-4198-8B41-44643B64772F}"/>
                </a:ext>
              </a:extLst>
            </p:cNvPr>
            <p:cNvCxnSpPr>
              <a:cxnSpLocks/>
            </p:cNvCxnSpPr>
            <p:nvPr/>
          </p:nvCxnSpPr>
          <p:spPr>
            <a:xfrm>
              <a:off x="3935270" y="5503042"/>
              <a:ext cx="4323359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78721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42F0DBA-6CE4-48DB-9507-880E64383B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76BC5009-7ECE-4325-B57B-81182C21F722}"/>
              </a:ext>
            </a:extLst>
          </p:cNvPr>
          <p:cNvGrpSpPr/>
          <p:nvPr/>
        </p:nvGrpSpPr>
        <p:grpSpPr>
          <a:xfrm>
            <a:off x="1905000" y="3820886"/>
            <a:ext cx="8667750" cy="1809750"/>
            <a:chOff x="1905000" y="3600450"/>
            <a:chExt cx="8667750" cy="180975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xmlns="" id="{816F5445-9AFB-4484-B474-8B3DE72B473C}"/>
                </a:ext>
              </a:extLst>
            </p:cNvPr>
            <p:cNvSpPr/>
            <p:nvPr/>
          </p:nvSpPr>
          <p:spPr>
            <a:xfrm>
              <a:off x="3073399" y="3600450"/>
              <a:ext cx="6213475" cy="1809750"/>
            </a:xfrm>
            <a:prstGeom prst="roundRect">
              <a:avLst>
                <a:gd name="adj" fmla="val 12594"/>
              </a:avLst>
            </a:prstGeom>
            <a:gradFill>
              <a:gsLst>
                <a:gs pos="0">
                  <a:srgbClr val="76CE00">
                    <a:alpha val="75000"/>
                  </a:srgbClr>
                </a:gs>
                <a:gs pos="65000">
                  <a:srgbClr val="2FBB05">
                    <a:alpha val="75000"/>
                  </a:srgbClr>
                </a:gs>
              </a:gsLst>
              <a:lin ang="2700000" scaled="0"/>
            </a:gradFill>
            <a:ln w="28575">
              <a:solidFill>
                <a:srgbClr val="76CE00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77E19DF3-500A-47DB-A177-01F70DEA2363}"/>
                </a:ext>
              </a:extLst>
            </p:cNvPr>
            <p:cNvSpPr/>
            <p:nvPr/>
          </p:nvSpPr>
          <p:spPr>
            <a:xfrm>
              <a:off x="1905000" y="3722010"/>
              <a:ext cx="8667750" cy="1081065"/>
            </a:xfrm>
            <a:prstGeom prst="rect">
              <a:avLst/>
            </a:prstGeom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ru-RU" sz="6000" dirty="0" err="1">
                  <a:solidFill>
                    <a:schemeClr val="bg1"/>
                  </a:solidFill>
                  <a:latin typeface="Creata Black" panose="00000A00000000000000" pitchFamily="2" charset="-52"/>
                  <a:ea typeface="Calibri" panose="020F0502020204030204" pitchFamily="34" charset="0"/>
                  <a:cs typeface="Times New Roman" panose="02020603050405020304" pitchFamily="18" charset="0"/>
                </a:rPr>
                <a:t>ШерсТИМ</a:t>
              </a:r>
              <a:endParaRPr lang="ru-RU" sz="6000" dirty="0">
                <a:solidFill>
                  <a:schemeClr val="bg1"/>
                </a:solidFill>
                <a:latin typeface="Creata Black" panose="00000A00000000000000" pitchFamily="2" charset="-52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F6B3EE9-C671-4FFE-9F1C-E238B70BCAA5}"/>
                </a:ext>
              </a:extLst>
            </p:cNvPr>
            <p:cNvSpPr/>
            <p:nvPr/>
          </p:nvSpPr>
          <p:spPr>
            <a:xfrm>
              <a:off x="3190875" y="47459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pc="6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reata Medium" panose="00000600000000000000" pitchFamily="2" charset="-52"/>
                  <a:cs typeface="Times New Roman" panose="02020603050405020304" pitchFamily="18" charset="0"/>
                </a:rPr>
                <a:t>ШЕРСТЯНОЙ ИНТЕРАКТИВ</a:t>
              </a:r>
              <a:endParaRPr lang="ru-RU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reata Medium" panose="00000600000000000000" pitchFamily="2" charset="-5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07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925FD9-C7E6-4A7F-A1CF-771483C921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068" y="0"/>
            <a:ext cx="4760932" cy="5010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A25D07-5C0D-4922-9123-9A7356E24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6450"/>
            <a:ext cx="6195283" cy="4781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B4623-0D03-4F5B-BEC2-543E04BF6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9E32CC4-89ED-42D2-92B0-C22F77EA7EE3}"/>
              </a:ext>
            </a:extLst>
          </p:cNvPr>
          <p:cNvSpPr/>
          <p:nvPr/>
        </p:nvSpPr>
        <p:spPr>
          <a:xfrm>
            <a:off x="2901856" y="1038913"/>
            <a:ext cx="51988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ИДЕЯ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СПЛОЧЕНИЯ 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  <a:p>
            <a:r>
              <a:rPr lang="ru-RU" sz="3600" dirty="0">
                <a:solidFill>
                  <a:schemeClr val="bg1"/>
                </a:solidFill>
                <a:latin typeface="Creata Black" panose="00000A00000000000000" pitchFamily="2" charset="-52"/>
              </a:rPr>
              <a:t>И КОММУНИКАЦИИ </a:t>
            </a:r>
            <a:endParaRPr lang="en-US" sz="3600" dirty="0">
              <a:solidFill>
                <a:schemeClr val="bg1"/>
              </a:solidFill>
              <a:latin typeface="Creata Black" panose="00000A00000000000000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FAD2A3-5503-43EC-9A94-D147ED3BABA3}"/>
              </a:ext>
            </a:extLst>
          </p:cNvPr>
          <p:cNvSpPr txBox="1"/>
          <p:nvPr/>
        </p:nvSpPr>
        <p:spPr>
          <a:xfrm>
            <a:off x="2901856" y="2937425"/>
            <a:ext cx="638828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ru-RU" sz="3000" dirty="0">
                <a:solidFill>
                  <a:schemeClr val="bg1"/>
                </a:solidFill>
                <a:latin typeface="Creata" panose="00000500000000000000" pitchFamily="2" charset="-52"/>
              </a:rPr>
              <a:t>в самом эффектном исполнении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B98C369B-8882-443E-9B7C-B45D4205B547}"/>
              </a:ext>
            </a:extLst>
          </p:cNvPr>
          <p:cNvSpPr/>
          <p:nvPr/>
        </p:nvSpPr>
        <p:spPr>
          <a:xfrm>
            <a:off x="2374900" y="3832152"/>
            <a:ext cx="7645401" cy="1809750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427290F-28BF-4833-8950-B2B19E636936}"/>
              </a:ext>
            </a:extLst>
          </p:cNvPr>
          <p:cNvSpPr/>
          <p:nvPr/>
        </p:nvSpPr>
        <p:spPr>
          <a:xfrm>
            <a:off x="2471009" y="4028235"/>
            <a:ext cx="7448550" cy="12977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Перебрасывая друг другу клубки шерсти,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участники постепенно накрывают зал </a:t>
            </a:r>
            <a:b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целым покрывалом связей и контактов!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9C3D73-D0D1-4014-B1C8-9DCD3BC701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4736" y="568015"/>
            <a:ext cx="1682616" cy="15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04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291F1-3DCB-4C9E-9B10-6E2205B99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17758438-D2FE-4424-B0DE-25F59F0AAD6A}"/>
              </a:ext>
            </a:extLst>
          </p:cNvPr>
          <p:cNvGrpSpPr/>
          <p:nvPr/>
        </p:nvGrpSpPr>
        <p:grpSpPr>
          <a:xfrm>
            <a:off x="970647" y="1562380"/>
            <a:ext cx="10430279" cy="3484423"/>
            <a:chOff x="970647" y="1685536"/>
            <a:chExt cx="10430279" cy="3484423"/>
          </a:xfrm>
        </p:grpSpPr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xmlns="" id="{AE066914-B301-4D6A-9A36-7B62FCD11635}"/>
                </a:ext>
              </a:extLst>
            </p:cNvPr>
            <p:cNvGrpSpPr/>
            <p:nvPr/>
          </p:nvGrpSpPr>
          <p:grpSpPr>
            <a:xfrm>
              <a:off x="970647" y="1685536"/>
              <a:ext cx="2420253" cy="3484423"/>
              <a:chOff x="970647" y="1685536"/>
              <a:chExt cx="2420253" cy="348442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DB32CF4D-D2EC-412A-85DA-6EDDA023C527}"/>
                  </a:ext>
                </a:extLst>
              </p:cNvPr>
              <p:cNvSpPr txBox="1"/>
              <p:nvPr/>
            </p:nvSpPr>
            <p:spPr>
              <a:xfrm>
                <a:off x="970647" y="3230967"/>
                <a:ext cx="242025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КОНФЕРЕНЦИЯ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ru-RU" dirty="0"/>
                  <a:t>БАНКЕТ/ФУРШЕТ(в отдельном зале)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OPEN AIR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FAMILY DAY</a:t>
                </a:r>
                <a:endParaRPr lang="ru-RU" dirty="0"/>
              </a:p>
            </p:txBody>
          </p:sp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xmlns="" id="{09436345-91DD-4910-806F-E729E04E2ADF}"/>
                  </a:ext>
                </a:extLst>
              </p:cNvPr>
              <p:cNvGrpSpPr/>
              <p:nvPr/>
            </p:nvGrpSpPr>
            <p:grpSpPr>
              <a:xfrm>
                <a:off x="1245029" y="1685536"/>
                <a:ext cx="1779617" cy="1287376"/>
                <a:chOff x="1245029" y="1685536"/>
                <a:chExt cx="1779617" cy="1287376"/>
              </a:xfrm>
            </p:grpSpPr>
            <p:pic>
              <p:nvPicPr>
                <p:cNvPr id="3" name="Рисунок 2">
                  <a:extLst>
                    <a:ext uri="{FF2B5EF4-FFF2-40B4-BE49-F238E27FC236}">
                      <a16:creationId xmlns:a16="http://schemas.microsoft.com/office/drawing/2014/main" xmlns="" id="{1B8CD415-0512-4AAA-B29D-B16C9CEF72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8571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443AC5F1-95ED-4A88-AAA4-4BFBE2B5C9AA}"/>
                    </a:ext>
                  </a:extLst>
                </p:cNvPr>
                <p:cNvSpPr txBox="1"/>
                <p:nvPr/>
              </p:nvSpPr>
              <p:spPr>
                <a:xfrm>
                  <a:off x="1245029" y="2470210"/>
                  <a:ext cx="177961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marL="285750" indent="-285750">
                    <a:lnSpc>
                      <a:spcPct val="150000"/>
                    </a:lnSpc>
                    <a:buFont typeface="Wingdings" panose="05000000000000000000" pitchFamily="2" charset="2"/>
                    <a:buChar char="§"/>
                    <a:defRPr sz="1600">
                      <a:solidFill>
                        <a:schemeClr val="bg1">
                          <a:lumMod val="95000"/>
                        </a:schemeClr>
                      </a:solidFill>
                      <a:latin typeface="Creata Medium" panose="00000600000000000000" pitchFamily="2" charset="-52"/>
                    </a:defRPr>
                  </a:lvl1pPr>
                </a:lstStyle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формат</a:t>
                  </a:r>
                </a:p>
                <a:p>
                  <a:pPr marL="0" indent="0">
                    <a:lnSpc>
                      <a:spcPts val="1600"/>
                    </a:lnSpc>
                    <a:buNone/>
                  </a:pPr>
                  <a:r>
                    <a:rPr lang="ru-RU" dirty="0">
                      <a:solidFill>
                        <a:srgbClr val="30BC05"/>
                      </a:solidFill>
                      <a:latin typeface="Creata Black" panose="00000A00000000000000" pitchFamily="2" charset="-52"/>
                    </a:rPr>
                    <a:t>мероприятия</a:t>
                  </a:r>
                </a:p>
              </p:txBody>
            </p:sp>
          </p:grpSp>
        </p:grp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xmlns="" id="{61224B22-0DFC-4571-AA2F-778D299BA1EE}"/>
                </a:ext>
              </a:extLst>
            </p:cNvPr>
            <p:cNvGrpSpPr/>
            <p:nvPr/>
          </p:nvGrpSpPr>
          <p:grpSpPr>
            <a:xfrm>
              <a:off x="3789361" y="1685536"/>
              <a:ext cx="2786043" cy="3201282"/>
              <a:chOff x="3699549" y="1685536"/>
              <a:chExt cx="2786043" cy="3201282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B44B7E05-457C-497C-881F-0F326B36BCDE}"/>
                  </a:ext>
                </a:extLst>
              </p:cNvPr>
              <p:cNvSpPr txBox="1"/>
              <p:nvPr/>
            </p:nvSpPr>
            <p:spPr>
              <a:xfrm>
                <a:off x="3699549" y="3317158"/>
                <a:ext cx="27860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НЕТВОРКИНГ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ВЫПЛЕСК ЭМОЦИЙ</a:t>
                </a:r>
                <a:br>
                  <a:rPr lang="ru-RU" dirty="0"/>
                </a:br>
                <a:endParaRPr lang="ru-RU" dirty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ru-RU" dirty="0"/>
                  <a:t>НАЛАЖИВАНИЕ </a:t>
                </a:r>
                <a:br>
                  <a:rPr lang="ru-RU" dirty="0"/>
                </a:br>
                <a:r>
                  <a:rPr lang="ru-RU" dirty="0"/>
                  <a:t>КОММУНИКАЦИЙ</a:t>
                </a:r>
              </a:p>
            </p:txBody>
          </p:sp>
          <p:grpSp>
            <p:nvGrpSpPr>
              <p:cNvPr id="6" name="Группа 5">
                <a:extLst>
                  <a:ext uri="{FF2B5EF4-FFF2-40B4-BE49-F238E27FC236}">
                    <a16:creationId xmlns:a16="http://schemas.microsoft.com/office/drawing/2014/main" xmlns="" id="{64CAC81C-3AA3-4EF2-802C-57A3FCCAE3F4}"/>
                  </a:ext>
                </a:extLst>
              </p:cNvPr>
              <p:cNvGrpSpPr/>
              <p:nvPr/>
            </p:nvGrpSpPr>
            <p:grpSpPr>
              <a:xfrm>
                <a:off x="3987439" y="1685536"/>
                <a:ext cx="1437825" cy="1287376"/>
                <a:chOff x="3987439" y="1685536"/>
                <a:chExt cx="1437825" cy="1287376"/>
              </a:xfrm>
            </p:grpSpPr>
            <p:pic>
              <p:nvPicPr>
                <p:cNvPr id="8" name="Рисунок 7">
                  <a:extLst>
                    <a:ext uri="{FF2B5EF4-FFF2-40B4-BE49-F238E27FC236}">
                      <a16:creationId xmlns:a16="http://schemas.microsoft.com/office/drawing/2014/main" xmlns="" id="{31E087A9-8B9E-4409-A3EC-56F683BB31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18483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A281BDDE-FF5A-4422-8C76-9E8819FCEF19}"/>
                    </a:ext>
                  </a:extLst>
                </p:cNvPr>
                <p:cNvSpPr txBox="1"/>
                <p:nvPr/>
              </p:nvSpPr>
              <p:spPr>
                <a:xfrm>
                  <a:off x="3987439" y="2470210"/>
                  <a:ext cx="1437825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решение</a:t>
                  </a:r>
                  <a:br>
                    <a:rPr lang="ru-RU" dirty="0"/>
                  </a:br>
                  <a:r>
                    <a:rPr lang="ru-RU" dirty="0"/>
                    <a:t>задач</a:t>
                  </a:r>
                </a:p>
              </p:txBody>
            </p:sp>
          </p:grpSp>
        </p:grp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xmlns="" id="{16EFF88D-F6F3-455C-B21D-A1778B6A5D4C}"/>
                </a:ext>
              </a:extLst>
            </p:cNvPr>
            <p:cNvGrpSpPr/>
            <p:nvPr/>
          </p:nvGrpSpPr>
          <p:grpSpPr>
            <a:xfrm>
              <a:off x="6830361" y="1685536"/>
              <a:ext cx="2198674" cy="1966058"/>
              <a:chOff x="6508519" y="1685536"/>
              <a:chExt cx="2198674" cy="1966058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066966F-3B4E-4725-ADCE-867FA2D33A50}"/>
                  </a:ext>
                </a:extLst>
              </p:cNvPr>
              <p:cNvSpPr txBox="1"/>
              <p:nvPr/>
            </p:nvSpPr>
            <p:spPr>
              <a:xfrm>
                <a:off x="6514112" y="3230966"/>
                <a:ext cx="2193081" cy="420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marL="0" indent="0">
                  <a:buNone/>
                </a:pPr>
                <a:endParaRPr lang="ru-RU" dirty="0"/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xmlns="" id="{4766265B-039E-44AA-B7B4-735160FE5D8C}"/>
                  </a:ext>
                </a:extLst>
              </p:cNvPr>
              <p:cNvGrpSpPr/>
              <p:nvPr/>
            </p:nvGrpSpPr>
            <p:grpSpPr>
              <a:xfrm>
                <a:off x="6508519" y="1685536"/>
                <a:ext cx="1725157" cy="1287376"/>
                <a:chOff x="6508519" y="1685536"/>
                <a:chExt cx="1725157" cy="1287376"/>
              </a:xfrm>
            </p:grpSpPr>
            <p:pic>
              <p:nvPicPr>
                <p:cNvPr id="11" name="Рисунок 10">
                  <a:extLst>
                    <a:ext uri="{FF2B5EF4-FFF2-40B4-BE49-F238E27FC236}">
                      <a16:creationId xmlns:a16="http://schemas.microsoft.com/office/drawing/2014/main" xmlns="" id="{D82880DF-AF16-45E0-A1DE-AB21F4B00D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04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56EC97BE-34E8-4DAD-A855-25959D00DC9C}"/>
                    </a:ext>
                  </a:extLst>
                </p:cNvPr>
                <p:cNvSpPr txBox="1"/>
                <p:nvPr/>
              </p:nvSpPr>
              <p:spPr>
                <a:xfrm>
                  <a:off x="6508519" y="2470210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количество </a:t>
                  </a:r>
                </a:p>
                <a:p>
                  <a:r>
                    <a:rPr lang="ru-RU" dirty="0"/>
                    <a:t>участников</a:t>
                  </a:r>
                </a:p>
              </p:txBody>
            </p:sp>
          </p:grp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DEDA437E-ECB6-4AAB-963E-5D9A0B8851AB}"/>
                </a:ext>
              </a:extLst>
            </p:cNvPr>
            <p:cNvGrpSpPr/>
            <p:nvPr/>
          </p:nvGrpSpPr>
          <p:grpSpPr>
            <a:xfrm>
              <a:off x="9661255" y="1685536"/>
              <a:ext cx="1739671" cy="3232326"/>
              <a:chOff x="9632227" y="1685536"/>
              <a:chExt cx="1739671" cy="3232326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11B284B7-AA41-470F-A09C-02854007FB69}"/>
                  </a:ext>
                </a:extLst>
              </p:cNvPr>
              <p:cNvSpPr txBox="1"/>
              <p:nvPr/>
            </p:nvSpPr>
            <p:spPr>
              <a:xfrm>
                <a:off x="9632227" y="2978870"/>
                <a:ext cx="1570378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indent="0" algn="ctr">
                  <a:lnSpc>
                    <a:spcPct val="150000"/>
                  </a:lnSpc>
                  <a:buFont typeface="Wingdings" panose="05000000000000000000" pitchFamily="2" charset="2"/>
                  <a:buNone/>
                  <a:defRPr sz="1600">
                    <a:solidFill>
                      <a:schemeClr val="bg1">
                        <a:lumMod val="95000"/>
                      </a:schemeClr>
                    </a:solidFill>
                    <a:latin typeface="Creata Medium" panose="00000600000000000000" pitchFamily="2" charset="-52"/>
                  </a:defRPr>
                </a:lvl1pPr>
              </a:lstStyle>
              <a:p>
                <a:pPr algn="l"/>
                <a:r>
                  <a:rPr lang="ru-RU" sz="3200" dirty="0"/>
                  <a:t>15 </a:t>
                </a:r>
                <a:r>
                  <a:rPr lang="ru-RU" dirty="0"/>
                  <a:t>МИНУТ</a:t>
                </a:r>
              </a:p>
              <a:p>
                <a:pPr algn="l"/>
                <a:endParaRPr lang="ru-RU" dirty="0"/>
              </a:p>
              <a:p>
                <a:pPr algn="l"/>
                <a:endParaRPr lang="ru-RU" sz="3200" dirty="0"/>
              </a:p>
            </p:txBody>
          </p:sp>
          <p:grpSp>
            <p:nvGrpSpPr>
              <p:cNvPr id="29" name="Группа 28">
                <a:extLst>
                  <a:ext uri="{FF2B5EF4-FFF2-40B4-BE49-F238E27FC236}">
                    <a16:creationId xmlns:a16="http://schemas.microsoft.com/office/drawing/2014/main" xmlns="" id="{96CE636C-4A23-4F7F-9597-27E601A43CC1}"/>
                  </a:ext>
                </a:extLst>
              </p:cNvPr>
              <p:cNvGrpSpPr/>
              <p:nvPr/>
            </p:nvGrpSpPr>
            <p:grpSpPr>
              <a:xfrm>
                <a:off x="9646741" y="1685536"/>
                <a:ext cx="1725157" cy="1229320"/>
                <a:chOff x="9646741" y="1685536"/>
                <a:chExt cx="1725157" cy="1229320"/>
              </a:xfrm>
            </p:grpSpPr>
            <p:pic>
              <p:nvPicPr>
                <p:cNvPr id="14" name="Рисунок 13">
                  <a:extLst>
                    <a:ext uri="{FF2B5EF4-FFF2-40B4-BE49-F238E27FC236}">
                      <a16:creationId xmlns:a16="http://schemas.microsoft.com/office/drawing/2014/main" xmlns="" id="{2780AE16-1B84-4FFE-BB98-0B70910EA0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4797" y="1685536"/>
                  <a:ext cx="683076" cy="683076"/>
                </a:xfrm>
                <a:prstGeom prst="rect">
                  <a:avLst/>
                </a:prstGeom>
              </p:spPr>
            </p:pic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7657F360-EDD5-4F6E-BDEB-AE1E4816491A}"/>
                    </a:ext>
                  </a:extLst>
                </p:cNvPr>
                <p:cNvSpPr txBox="1"/>
                <p:nvPr/>
              </p:nvSpPr>
              <p:spPr>
                <a:xfrm>
                  <a:off x="9646741" y="2412154"/>
                  <a:ext cx="1725157" cy="5027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ru-RU"/>
                  </a:defPPr>
                  <a:lvl1pPr indent="0">
                    <a:lnSpc>
                      <a:spcPts val="1600"/>
                    </a:lnSpc>
                    <a:buFont typeface="Wingdings" panose="05000000000000000000" pitchFamily="2" charset="2"/>
                    <a:buNone/>
                    <a:defRPr sz="1600">
                      <a:solidFill>
                        <a:srgbClr val="30BC05"/>
                      </a:solidFill>
                      <a:latin typeface="Creata Black" panose="00000A00000000000000" pitchFamily="2" charset="-52"/>
                    </a:defRPr>
                  </a:lvl1pPr>
                </a:lstStyle>
                <a:p>
                  <a:r>
                    <a:rPr lang="ru-RU" dirty="0"/>
                    <a:t>время</a:t>
                  </a:r>
                </a:p>
                <a:p>
                  <a:r>
                    <a:rPr lang="ru-RU" dirty="0"/>
                    <a:t>проведения</a:t>
                  </a:r>
                </a:p>
              </p:txBody>
            </p:sp>
          </p:grp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CADCF07-D321-483B-A752-756287295F75}"/>
              </a:ext>
            </a:extLst>
          </p:cNvPr>
          <p:cNvSpPr txBox="1"/>
          <p:nvPr/>
        </p:nvSpPr>
        <p:spPr>
          <a:xfrm>
            <a:off x="270439" y="350378"/>
            <a:ext cx="4006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характеристики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7BE46A86-CCD7-49C1-B8F9-119879D3FF07}"/>
              </a:ext>
            </a:extLst>
          </p:cNvPr>
          <p:cNvGrpSpPr/>
          <p:nvPr/>
        </p:nvGrpSpPr>
        <p:grpSpPr>
          <a:xfrm>
            <a:off x="368686" y="5827514"/>
            <a:ext cx="3532302" cy="578508"/>
            <a:chOff x="3259678" y="5167101"/>
            <a:chExt cx="3532302" cy="578508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105840EE-9260-4BFB-BC89-CC22E0A7B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678" y="5167101"/>
              <a:ext cx="1211205" cy="578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8D22E6E5-92D9-43A7-AFA4-47418FA3C405}"/>
                </a:ext>
              </a:extLst>
            </p:cNvPr>
            <p:cNvSpPr txBox="1"/>
            <p:nvPr/>
          </p:nvSpPr>
          <p:spPr>
            <a:xfrm>
              <a:off x="4606766" y="5253697"/>
              <a:ext cx="2185214" cy="451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Проводим программы</a:t>
              </a:r>
            </a:p>
            <a:p>
              <a:pPr>
                <a:lnSpc>
                  <a:spcPts val="1400"/>
                </a:lnSpc>
              </a:pPr>
              <a:r>
                <a:rPr lang="ru-RU" sz="1400" dirty="0">
                  <a:solidFill>
                    <a:srgbClr val="30BC05"/>
                  </a:solidFill>
                  <a:latin typeface="Creata Medium" panose="00000600000000000000" pitchFamily="2" charset="-52"/>
                </a:rPr>
                <a:t>на разных языках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1B284B7-AA41-470F-A09C-02854007FB69}"/>
              </a:ext>
            </a:extLst>
          </p:cNvPr>
          <p:cNvSpPr txBox="1"/>
          <p:nvPr/>
        </p:nvSpPr>
        <p:spPr>
          <a:xfrm>
            <a:off x="6802976" y="2855714"/>
            <a:ext cx="1812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indent="0" algn="ctr">
              <a:lnSpc>
                <a:spcPct val="150000"/>
              </a:lnSpc>
              <a:buFont typeface="Wingdings" panose="05000000000000000000" pitchFamily="2" charset="2"/>
              <a:buNone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algn="l"/>
            <a:r>
              <a:rPr lang="ru-RU" dirty="0"/>
              <a:t>ДО</a:t>
            </a:r>
            <a:r>
              <a:rPr lang="ru-RU" sz="3200" dirty="0"/>
              <a:t> 500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757AC56-C211-4C90-AC60-AED256BE7DAD}"/>
              </a:ext>
            </a:extLst>
          </p:cNvPr>
          <p:cNvSpPr txBox="1"/>
          <p:nvPr/>
        </p:nvSpPr>
        <p:spPr>
          <a:xfrm>
            <a:off x="6798738" y="3471496"/>
            <a:ext cx="1570379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 marL="0" indent="0">
              <a:buNone/>
            </a:pPr>
            <a:r>
              <a:rPr lang="ru-RU" dirty="0"/>
              <a:t>ЧЕЛОВЕК</a:t>
            </a:r>
          </a:p>
        </p:txBody>
      </p:sp>
    </p:spTree>
    <p:extLst>
      <p:ext uri="{BB962C8B-B14F-4D97-AF65-F5344CB8AC3E}">
        <p14:creationId xmlns:p14="http://schemas.microsoft.com/office/powerpoint/2010/main" val="103352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D4DD45-7FCC-4244-9D6E-34CAA79C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F1B81D3E-8449-40CC-A52E-3D71C51401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9F92FAF-45C2-4E4B-BA7D-9A65C9B54FC3}"/>
              </a:ext>
            </a:extLst>
          </p:cNvPr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65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8089AB52-D47A-4FC3-9CE5-FB3749C302E0}"/>
              </a:ext>
            </a:extLst>
          </p:cNvPr>
          <p:cNvSpPr/>
          <p:nvPr/>
        </p:nvSpPr>
        <p:spPr>
          <a:xfrm>
            <a:off x="2277663" y="5055015"/>
            <a:ext cx="7646645" cy="913071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D6FE93A-EEE3-4C56-8F75-B112900DD493}"/>
              </a:ext>
            </a:extLst>
          </p:cNvPr>
          <p:cNvSpPr/>
          <p:nvPr/>
        </p:nvSpPr>
        <p:spPr>
          <a:xfrm>
            <a:off x="2531810" y="5251454"/>
            <a:ext cx="7077579" cy="4770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>
              <a:lnSpc>
                <a:spcPts val="3200"/>
              </a:lnSpc>
            </a:pPr>
            <a:r>
              <a:rPr lang="ru-RU" sz="2400" dirty="0">
                <a:solidFill>
                  <a:schemeClr val="bg1"/>
                </a:solidFill>
                <a:latin typeface="Creata Medium" panose="00000600000000000000" pitchFamily="2" charset="-52"/>
              </a:rPr>
              <a:t>Создаём прочный канат связей и контактов!</a:t>
            </a:r>
          </a:p>
        </p:txBody>
      </p:sp>
    </p:spTree>
    <p:extLst>
      <p:ext uri="{BB962C8B-B14F-4D97-AF65-F5344CB8AC3E}">
        <p14:creationId xmlns:p14="http://schemas.microsoft.com/office/powerpoint/2010/main" val="2615436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A5199D-8F0C-4174-B275-27622237B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FE732597-47D8-4CB0-BF1E-6F5D706C52F1}"/>
              </a:ext>
            </a:extLst>
          </p:cNvPr>
          <p:cNvSpPr/>
          <p:nvPr/>
        </p:nvSpPr>
        <p:spPr>
          <a:xfrm>
            <a:off x="4994574" y="819321"/>
            <a:ext cx="2202847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ИСПОЛЬЗУЕМ: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A27ABFF-FADF-4CA7-8C2B-7B5C0FEC8D9E}"/>
              </a:ext>
            </a:extLst>
          </p:cNvPr>
          <p:cNvSpPr txBox="1"/>
          <p:nvPr/>
        </p:nvSpPr>
        <p:spPr>
          <a:xfrm>
            <a:off x="270439" y="350378"/>
            <a:ext cx="3405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описание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272ED81C-80B2-498A-A020-0617397E2CA3}"/>
              </a:ext>
            </a:extLst>
          </p:cNvPr>
          <p:cNvSpPr/>
          <p:nvPr/>
        </p:nvSpPr>
        <p:spPr>
          <a:xfrm>
            <a:off x="1280827" y="3502482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шерстяные клубки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72C0F33-4A90-41C4-8200-E052FD6218ED}"/>
              </a:ext>
            </a:extLst>
          </p:cNvPr>
          <p:cNvSpPr/>
          <p:nvPr/>
        </p:nvSpPr>
        <p:spPr>
          <a:xfrm>
            <a:off x="4566566" y="3949643"/>
            <a:ext cx="2456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много клубков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95BBE24C-EB0B-4B2F-A8C1-EAA157766F67}"/>
              </a:ext>
            </a:extLst>
          </p:cNvPr>
          <p:cNvSpPr/>
          <p:nvPr/>
        </p:nvSpPr>
        <p:spPr>
          <a:xfrm>
            <a:off x="8237763" y="4399028"/>
            <a:ext cx="3105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очень много клубков!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Creata Medium" panose="00000600000000000000" pitchFamily="2" charset="-52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F105320A-76E9-42F2-A0BC-503283B7A99C}"/>
              </a:ext>
            </a:extLst>
          </p:cNvPr>
          <p:cNvGrpSpPr/>
          <p:nvPr/>
        </p:nvGrpSpPr>
        <p:grpSpPr>
          <a:xfrm>
            <a:off x="2379275" y="4957738"/>
            <a:ext cx="7433445" cy="912431"/>
            <a:chOff x="2379275" y="4771061"/>
            <a:chExt cx="7433445" cy="91243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5043DBC-B255-4007-9374-245A54DB1EFE}"/>
                </a:ext>
              </a:extLst>
            </p:cNvPr>
            <p:cNvSpPr txBox="1"/>
            <p:nvPr/>
          </p:nvSpPr>
          <p:spPr>
            <a:xfrm>
              <a:off x="2379275" y="5283382"/>
              <a:ext cx="74334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algn="ctr">
                <a:defRPr>
                  <a:solidFill>
                    <a:schemeClr val="tx1">
                      <a:lumMod val="85000"/>
                      <a:lumOff val="1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r>
                <a:rPr lang="ru-RU" sz="2000" dirty="0">
                  <a:solidFill>
                    <a:schemeClr val="bg1">
                      <a:lumMod val="85000"/>
                    </a:schemeClr>
                  </a:solidFill>
                </a:rPr>
                <a:t>мысль о важности (и, самое главное, легкости) общения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C513BFC0-7720-45B2-9530-BE5B99AA1AEE}"/>
                </a:ext>
              </a:extLst>
            </p:cNvPr>
            <p:cNvSpPr/>
            <p:nvPr/>
          </p:nvSpPr>
          <p:spPr>
            <a:xfrm>
              <a:off x="4954500" y="4771061"/>
              <a:ext cx="2282997" cy="4001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dirty="0">
                  <a:solidFill>
                    <a:srgbClr val="76CE00"/>
                  </a:solidFill>
                  <a:latin typeface="Creata Black" panose="00000A00000000000000" pitchFamily="2" charset="-52"/>
                </a:rPr>
                <a:t>ТРАНСЛИРУЕМ</a:t>
              </a:r>
            </a:p>
          </p:txBody>
        </p: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87FB79E-8740-4D86-8594-D9B1E6926E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92" y="6242264"/>
            <a:ext cx="568816" cy="2844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30584">
            <a:off x="1750873" y="2233070"/>
            <a:ext cx="1503716" cy="13287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247" y="1773178"/>
            <a:ext cx="2194761" cy="2190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2343" y="1117600"/>
            <a:ext cx="3196000" cy="3196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573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6038CAE-231C-42A7-BD08-5217A29F8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493F9C-4E32-40ED-91A9-1F517DD427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060" y="1486009"/>
            <a:ext cx="8251876" cy="1230943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AC61D323-7CEE-4E7F-BA40-F80BF7DA8EB1}"/>
              </a:ext>
            </a:extLst>
          </p:cNvPr>
          <p:cNvSpPr/>
          <p:nvPr/>
        </p:nvSpPr>
        <p:spPr>
          <a:xfrm>
            <a:off x="5192547" y="1008533"/>
            <a:ext cx="1806905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76CE00"/>
                </a:solidFill>
                <a:latin typeface="Creata Black" panose="00000A00000000000000" pitchFamily="2" charset="-52"/>
              </a:rPr>
              <a:t>РЕЗУЛЬТАТ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641E816-AD04-4AAA-915E-81E612A9C096}"/>
              </a:ext>
            </a:extLst>
          </p:cNvPr>
          <p:cNvSpPr txBox="1"/>
          <p:nvPr/>
        </p:nvSpPr>
        <p:spPr>
          <a:xfrm>
            <a:off x="270439" y="350378"/>
            <a:ext cx="3457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reata Medium" panose="00000600000000000000" pitchFamily="2" charset="-52"/>
              </a:rPr>
              <a:t>результат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23CCDA75-AA98-4AE4-A09B-B63C1930900E}"/>
              </a:ext>
            </a:extLst>
          </p:cNvPr>
          <p:cNvSpPr/>
          <p:nvPr/>
        </p:nvSpPr>
        <p:spPr>
          <a:xfrm>
            <a:off x="738906" y="2794318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C99523A5-FFCA-4F87-829F-2A6054701AAA}"/>
              </a:ext>
            </a:extLst>
          </p:cNvPr>
          <p:cNvSpPr/>
          <p:nvPr/>
        </p:nvSpPr>
        <p:spPr>
          <a:xfrm>
            <a:off x="1328790" y="3318613"/>
            <a:ext cx="2313454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удивительные </a:t>
            </a:r>
            <a: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эмоции и опыт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45B5C1B-44CD-42AC-A2AC-9E13F8E1C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6" y="2940080"/>
            <a:ext cx="490434" cy="478325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F1AC927B-7ECA-4BA4-A2AA-9E64EE2514AE}"/>
              </a:ext>
            </a:extLst>
          </p:cNvPr>
          <p:cNvSpPr/>
          <p:nvPr/>
        </p:nvSpPr>
        <p:spPr>
          <a:xfrm>
            <a:off x="4402516" y="2794319"/>
            <a:ext cx="3386969" cy="1863738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4CE16AF4-428E-4B34-93FE-731BB187E702}"/>
              </a:ext>
            </a:extLst>
          </p:cNvPr>
          <p:cNvSpPr/>
          <p:nvPr/>
        </p:nvSpPr>
        <p:spPr>
          <a:xfrm>
            <a:off x="5223762" y="3318613"/>
            <a:ext cx="2103461" cy="7591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закрепление </a:t>
            </a:r>
            <a: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/>
            </a:r>
            <a:b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идеи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62549DD2-D79E-460A-BA78-450C575D5B4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780" y="2940080"/>
            <a:ext cx="491016" cy="478892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0B64A68F-34C5-4AFE-BCDC-8F9416C94808}"/>
              </a:ext>
            </a:extLst>
          </p:cNvPr>
          <p:cNvSpPr/>
          <p:nvPr/>
        </p:nvSpPr>
        <p:spPr>
          <a:xfrm>
            <a:off x="8066127" y="2794318"/>
            <a:ext cx="3386969" cy="1863737"/>
          </a:xfrm>
          <a:prstGeom prst="roundRect">
            <a:avLst>
              <a:gd name="adj" fmla="val 12594"/>
            </a:avLst>
          </a:prstGeom>
          <a:gradFill>
            <a:gsLst>
              <a:gs pos="0">
                <a:srgbClr val="76CE00">
                  <a:alpha val="75000"/>
                </a:srgbClr>
              </a:gs>
              <a:gs pos="65000">
                <a:srgbClr val="2FBB05">
                  <a:alpha val="75000"/>
                </a:srgbClr>
              </a:gs>
            </a:gsLst>
            <a:lin ang="2700000" scaled="0"/>
          </a:gradFill>
          <a:ln w="28575">
            <a:solidFill>
              <a:srgbClr val="76CE00"/>
            </a:solidFill>
          </a:ln>
          <a:effectLst>
            <a:outerShdw blurRad="203200" dist="88900" dir="42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E45EB533-1FE5-4D4E-85CC-7FEA9B70ADB3}"/>
              </a:ext>
            </a:extLst>
          </p:cNvPr>
          <p:cNvSpPr/>
          <p:nvPr/>
        </p:nvSpPr>
        <p:spPr>
          <a:xfrm>
            <a:off x="8700386" y="3318613"/>
            <a:ext cx="2390398" cy="10926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прочный</a:t>
            </a:r>
            <a:r>
              <a:rPr lang="en-US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канат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будущих </a:t>
            </a:r>
            <a:b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</a:br>
            <a:r>
              <a:rPr lang="ru-RU" sz="2200" dirty="0">
                <a:solidFill>
                  <a:schemeClr val="bg1"/>
                </a:solidFill>
                <a:latin typeface="Creata Medium" panose="00000600000000000000" pitchFamily="2" charset="-52"/>
              </a:rPr>
              <a:t>коммуникаций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7C4617-A110-45D7-BBF6-59FF8232AD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840" y="2940080"/>
            <a:ext cx="476897" cy="465121"/>
          </a:xfrm>
          <a:prstGeom prst="rect">
            <a:avLst/>
          </a:prstGeom>
          <a:effectLst>
            <a:outerShdw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83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7CB383C9-8BC5-4190-96A6-358699D7F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13"/>
            <a:ext cx="12192000" cy="6859713"/>
          </a:xfrm>
          <a:prstGeom prst="rect">
            <a:avLst/>
          </a:prstGeom>
        </p:spPr>
      </p:pic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F182BC4E-6698-493C-A701-5E72AB1043A2}"/>
              </a:ext>
            </a:extLst>
          </p:cNvPr>
          <p:cNvCxnSpPr>
            <a:cxnSpLocks/>
            <a:endCxn id="90" idx="0"/>
          </p:cNvCxnSpPr>
          <p:nvPr/>
        </p:nvCxnSpPr>
        <p:spPr>
          <a:xfrm flipH="1">
            <a:off x="1547150" y="1500974"/>
            <a:ext cx="4818" cy="3701216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xmlns="" id="{14AD1143-2F8D-49CC-8E74-A73045CA986F}"/>
              </a:ext>
            </a:extLst>
          </p:cNvPr>
          <p:cNvGrpSpPr/>
          <p:nvPr/>
        </p:nvGrpSpPr>
        <p:grpSpPr>
          <a:xfrm>
            <a:off x="2181610" y="2044196"/>
            <a:ext cx="9405332" cy="701080"/>
            <a:chOff x="3070655" y="2185499"/>
            <a:chExt cx="8516287" cy="70108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56B65BD9-AA43-4DF1-A03C-314F996B59CB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1.    Вводная речь спикера-ведущего </a:t>
              </a: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xmlns="" id="{723F1683-DA2E-459C-8782-4818C8186956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Продвижение идеи о необходимости и простоте налаживания коммуникации</a:t>
              </a: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xmlns="" id="{9F11D674-7C5A-471A-8BFA-5E93E7E98C6B}"/>
              </a:ext>
            </a:extLst>
          </p:cNvPr>
          <p:cNvGrpSpPr/>
          <p:nvPr/>
        </p:nvGrpSpPr>
        <p:grpSpPr>
          <a:xfrm>
            <a:off x="2181609" y="2806531"/>
            <a:ext cx="9405332" cy="701080"/>
            <a:chOff x="3070655" y="2185499"/>
            <a:chExt cx="8516287" cy="701080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6F1B6DA7-529F-4068-8C66-24CA5CAAC1D2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2.   Первый контакт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D56A2C8F-FB32-4D1F-B59A-E1CEE1EAA463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Запуск первого клубка и пояснение правил</a:t>
              </a: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xmlns="" id="{F3EBC4ED-F7BD-43ED-802D-6E83DE8FC338}"/>
              </a:ext>
            </a:extLst>
          </p:cNvPr>
          <p:cNvGrpSpPr/>
          <p:nvPr/>
        </p:nvGrpSpPr>
        <p:grpSpPr>
          <a:xfrm>
            <a:off x="2181608" y="3556009"/>
            <a:ext cx="9405332" cy="701080"/>
            <a:chOff x="3070655" y="2185499"/>
            <a:chExt cx="8516287" cy="70108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DC35D597-EF1A-4047-998E-FCB64CA0395A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3.   Шерстяной БУМ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7B525879-ED5C-48F1-9319-CB1AD3AE8E30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Выдача всем участникам шерстяных клубков и поддержка игрового процесса</a:t>
              </a: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xmlns="" id="{57CA6950-B469-4A4C-90FA-3614BC0A224C}"/>
              </a:ext>
            </a:extLst>
          </p:cNvPr>
          <p:cNvGrpSpPr/>
          <p:nvPr/>
        </p:nvGrpSpPr>
        <p:grpSpPr>
          <a:xfrm>
            <a:off x="2177211" y="4316424"/>
            <a:ext cx="9405332" cy="701080"/>
            <a:chOff x="3070655" y="2185499"/>
            <a:chExt cx="8516287" cy="70108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B15DA7AD-24B8-4B75-8123-F2C3994D839D}"/>
                </a:ext>
              </a:extLst>
            </p:cNvPr>
            <p:cNvSpPr txBox="1"/>
            <p:nvPr/>
          </p:nvSpPr>
          <p:spPr>
            <a:xfrm>
              <a:off x="3070655" y="2185499"/>
              <a:ext cx="8516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1600">
                  <a:solidFill>
                    <a:schemeClr val="bg1">
                      <a:lumMod val="95000"/>
                    </a:schemeClr>
                  </a:solidFill>
                  <a:latin typeface="Creata Medium" panose="00000600000000000000" pitchFamily="2" charset="-52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ru-RU" sz="1800" dirty="0">
                  <a:solidFill>
                    <a:srgbClr val="131313"/>
                  </a:solidFill>
                </a:rPr>
                <a:t>4.   Подведение итогов </a:t>
              </a:r>
              <a:endParaRPr lang="ru-RU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xmlns="" id="{532B349E-E120-409B-B2E7-54ECD81A6CAB}"/>
                </a:ext>
              </a:extLst>
            </p:cNvPr>
            <p:cNvSpPr/>
            <p:nvPr/>
          </p:nvSpPr>
          <p:spPr>
            <a:xfrm>
              <a:off x="3410857" y="2578802"/>
              <a:ext cx="81760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reata Medium" panose="00000600000000000000" pitchFamily="2" charset="-52"/>
                </a:rPr>
                <a:t>Закрепление основной идеи на примере превращения полотна в гигантский шерстяной канат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0F9BCF58-BA9D-4268-9886-DC26FABB1DB6}"/>
              </a:ext>
            </a:extLst>
          </p:cNvPr>
          <p:cNvSpPr txBox="1"/>
          <p:nvPr/>
        </p:nvSpPr>
        <p:spPr>
          <a:xfrm>
            <a:off x="2177211" y="5087076"/>
            <a:ext cx="940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>
                <a:solidFill>
                  <a:schemeClr val="bg1">
                    <a:lumMod val="95000"/>
                  </a:schemeClr>
                </a:solidFill>
                <a:latin typeface="Creata Medium" panose="00000600000000000000" pitchFamily="2" charset="-52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800" dirty="0">
                <a:solidFill>
                  <a:srgbClr val="131313"/>
                </a:solidFill>
              </a:rPr>
              <a:t>5.   Общее фото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96076E8A-C94F-4AB4-83F5-6C6A262A7527}"/>
              </a:ext>
            </a:extLst>
          </p:cNvPr>
          <p:cNvGrpSpPr/>
          <p:nvPr/>
        </p:nvGrpSpPr>
        <p:grpSpPr>
          <a:xfrm>
            <a:off x="571643" y="806449"/>
            <a:ext cx="11010900" cy="973399"/>
            <a:chOff x="571643" y="1128275"/>
            <a:chExt cx="11010900" cy="973399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xmlns="" id="{B7FA98C1-2D0F-4E00-B54F-35540008E781}"/>
                </a:ext>
              </a:extLst>
            </p:cNvPr>
            <p:cNvSpPr/>
            <p:nvPr/>
          </p:nvSpPr>
          <p:spPr>
            <a:xfrm>
              <a:off x="571643" y="1128275"/>
              <a:ext cx="11010900" cy="973399"/>
            </a:xfrm>
            <a:prstGeom prst="roundRect">
              <a:avLst>
                <a:gd name="adj" fmla="val 17485"/>
              </a:avLst>
            </a:prstGeom>
            <a:solidFill>
              <a:srgbClr val="1D1D1F"/>
            </a:solidFill>
            <a:ln w="28575">
              <a:noFill/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xmlns="" id="{6F298C2B-C5FE-4A44-9769-9C1D585E00D4}"/>
                </a:ext>
              </a:extLst>
            </p:cNvPr>
            <p:cNvGrpSpPr/>
            <p:nvPr/>
          </p:nvGrpSpPr>
          <p:grpSpPr>
            <a:xfrm>
              <a:off x="1059404" y="1972991"/>
              <a:ext cx="10034263" cy="122505"/>
              <a:chOff x="1097361" y="2017486"/>
              <a:chExt cx="10034263" cy="257412"/>
            </a:xfrm>
          </p:grpSpPr>
          <p:cxnSp>
            <p:nvCxnSpPr>
              <p:cNvPr id="4" name="Прямая соединительная линия 3">
                <a:extLst>
                  <a:ext uri="{FF2B5EF4-FFF2-40B4-BE49-F238E27FC236}">
                    <a16:creationId xmlns:a16="http://schemas.microsoft.com/office/drawing/2014/main" xmlns="" id="{C55F8D5F-CD39-4C98-8A52-5267C7F73D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36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Прямая соединительная линия 39">
                <a:extLst>
                  <a:ext uri="{FF2B5EF4-FFF2-40B4-BE49-F238E27FC236}">
                    <a16:creationId xmlns:a16="http://schemas.microsoft.com/office/drawing/2014/main" xmlns="" id="{64A35372-DEF3-434E-85A9-B006BA21E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0078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xmlns="" id="{2C9E6FA2-58D9-4EAF-933F-7747FB85B1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0421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Прямая соединительная линия 41">
                <a:extLst>
                  <a:ext uri="{FF2B5EF4-FFF2-40B4-BE49-F238E27FC236}">
                    <a16:creationId xmlns:a16="http://schemas.microsoft.com/office/drawing/2014/main" xmlns="" id="{BA45C838-8126-449F-9955-E519AFCAA1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0763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единительная линия 42">
                <a:extLst>
                  <a:ext uri="{FF2B5EF4-FFF2-40B4-BE49-F238E27FC236}">
                    <a16:creationId xmlns:a16="http://schemas.microsoft.com/office/drawing/2014/main" xmlns="" id="{91BE265C-8C45-456F-BCAA-A6E776BB49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106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Прямая соединительная линия 43">
                <a:extLst>
                  <a:ext uri="{FF2B5EF4-FFF2-40B4-BE49-F238E27FC236}">
                    <a16:creationId xmlns:a16="http://schemas.microsoft.com/office/drawing/2014/main" xmlns="" id="{C62C04D9-3B46-4349-81DA-E78402307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14491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Прямая соединительная линия 44">
                <a:extLst>
                  <a:ext uri="{FF2B5EF4-FFF2-40B4-BE49-F238E27FC236}">
                    <a16:creationId xmlns:a16="http://schemas.microsoft.com/office/drawing/2014/main" xmlns="" id="{1FA5EF17-3F1C-469D-BD73-58767BA625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7917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Прямая соединительная линия 45">
                <a:extLst>
                  <a:ext uri="{FF2B5EF4-FFF2-40B4-BE49-F238E27FC236}">
                    <a16:creationId xmlns:a16="http://schemas.microsoft.com/office/drawing/2014/main" xmlns="" id="{2EACE665-107C-4FE5-B9C2-185DC35F88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21343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>
                <a:extLst>
                  <a:ext uri="{FF2B5EF4-FFF2-40B4-BE49-F238E27FC236}">
                    <a16:creationId xmlns:a16="http://schemas.microsoft.com/office/drawing/2014/main" xmlns="" id="{5AC0C345-43E8-4C16-ADF3-DD440C9BFC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31624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>
                <a:extLst>
                  <a:ext uri="{FF2B5EF4-FFF2-40B4-BE49-F238E27FC236}">
                    <a16:creationId xmlns:a16="http://schemas.microsoft.com/office/drawing/2014/main" xmlns="" id="{C661962B-9D60-4C7B-89F2-19E5A2783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24769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>
                <a:extLst>
                  <a:ext uri="{FF2B5EF4-FFF2-40B4-BE49-F238E27FC236}">
                    <a16:creationId xmlns:a16="http://schemas.microsoft.com/office/drawing/2014/main" xmlns="" id="{A18A44E1-DD64-48BF-8FEC-D5E2F96752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28195" y="2017486"/>
                <a:ext cx="0" cy="2574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xmlns="" id="{A72B2D80-4B73-4C0F-B3F3-AC2F9689D2EE}"/>
                </a:ext>
              </a:extLst>
            </p:cNvPr>
            <p:cNvGrpSpPr/>
            <p:nvPr/>
          </p:nvGrpSpPr>
          <p:grpSpPr>
            <a:xfrm>
              <a:off x="1059405" y="1579795"/>
              <a:ext cx="2006852" cy="338554"/>
              <a:chOff x="1300767" y="1240666"/>
              <a:chExt cx="2006852" cy="338554"/>
            </a:xfrm>
          </p:grpSpPr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xmlns="" id="{018E4AAE-ED83-4EF5-84F9-F37F475E05CD}"/>
                  </a:ext>
                </a:extLst>
              </p:cNvPr>
              <p:cNvSpPr/>
              <p:nvPr/>
            </p:nvSpPr>
            <p:spPr>
              <a:xfrm>
                <a:off x="1300767" y="1303014"/>
                <a:ext cx="200685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2" name="Прямоугольник 51">
                <a:extLst>
                  <a:ext uri="{FF2B5EF4-FFF2-40B4-BE49-F238E27FC236}">
                    <a16:creationId xmlns:a16="http://schemas.microsoft.com/office/drawing/2014/main" xmlns="" id="{A294589B-4B3C-4ED7-8BD3-0AE2B204AC0A}"/>
                  </a:ext>
                </a:extLst>
              </p:cNvPr>
              <p:cNvSpPr/>
              <p:nvPr/>
            </p:nvSpPr>
            <p:spPr>
              <a:xfrm>
                <a:off x="3017819" y="1240666"/>
                <a:ext cx="279244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1</a:t>
                </a:r>
              </a:p>
            </p:txBody>
          </p:sp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xmlns="" id="{61617083-70E4-42A1-A2DF-893BF5DD094C}"/>
                </a:ext>
              </a:extLst>
            </p:cNvPr>
            <p:cNvGrpSpPr/>
            <p:nvPr/>
          </p:nvGrpSpPr>
          <p:grpSpPr>
            <a:xfrm>
              <a:off x="3140871" y="1507086"/>
              <a:ext cx="938425" cy="338554"/>
              <a:chOff x="1405530" y="1439065"/>
              <a:chExt cx="938425" cy="338554"/>
            </a:xfrm>
          </p:grpSpPr>
          <p:sp>
            <p:nvSpPr>
              <p:cNvPr id="55" name="Прямоугольник: скругленные углы 54">
                <a:extLst>
                  <a:ext uri="{FF2B5EF4-FFF2-40B4-BE49-F238E27FC236}">
                    <a16:creationId xmlns:a16="http://schemas.microsoft.com/office/drawing/2014/main" xmlns="" id="{5641FFD8-6FED-4E50-B478-2F08AB9BCBFE}"/>
                  </a:ext>
                </a:extLst>
              </p:cNvPr>
              <p:cNvSpPr/>
              <p:nvPr/>
            </p:nvSpPr>
            <p:spPr>
              <a:xfrm>
                <a:off x="1405530" y="1508882"/>
                <a:ext cx="93842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6" name="Прямоугольник 55">
                <a:extLst>
                  <a:ext uri="{FF2B5EF4-FFF2-40B4-BE49-F238E27FC236}">
                    <a16:creationId xmlns:a16="http://schemas.microsoft.com/office/drawing/2014/main" xmlns="" id="{1BF055E4-A253-49F7-82EF-A54AAC5A1D61}"/>
                  </a:ext>
                </a:extLst>
              </p:cNvPr>
              <p:cNvSpPr/>
              <p:nvPr/>
            </p:nvSpPr>
            <p:spPr>
              <a:xfrm>
                <a:off x="2020986" y="143906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2</a:t>
                </a:r>
              </a:p>
            </p:txBody>
          </p:sp>
        </p:grpSp>
        <p:grpSp>
          <p:nvGrpSpPr>
            <p:cNvPr id="57" name="Группа 56">
              <a:extLst>
                <a:ext uri="{FF2B5EF4-FFF2-40B4-BE49-F238E27FC236}">
                  <a16:creationId xmlns:a16="http://schemas.microsoft.com/office/drawing/2014/main" xmlns="" id="{8ECDD696-507D-4451-9D2F-B019D6066B59}"/>
                </a:ext>
              </a:extLst>
            </p:cNvPr>
            <p:cNvGrpSpPr/>
            <p:nvPr/>
          </p:nvGrpSpPr>
          <p:grpSpPr>
            <a:xfrm>
              <a:off x="4153910" y="1581372"/>
              <a:ext cx="4920019" cy="338554"/>
              <a:chOff x="815918" y="1242245"/>
              <a:chExt cx="2565353" cy="338554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xmlns="" id="{BB68DB1A-0AA9-430F-AEF6-B077B74873FB}"/>
                  </a:ext>
                </a:extLst>
              </p:cNvPr>
              <p:cNvSpPr/>
              <p:nvPr/>
            </p:nvSpPr>
            <p:spPr>
              <a:xfrm>
                <a:off x="815918" y="1303014"/>
                <a:ext cx="2565353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>
                <a:extLst>
                  <a:ext uri="{FF2B5EF4-FFF2-40B4-BE49-F238E27FC236}">
                    <a16:creationId xmlns:a16="http://schemas.microsoft.com/office/drawing/2014/main" xmlns="" id="{AB04FE05-19F3-49E5-8431-054AB4CB39ED}"/>
                  </a:ext>
                </a:extLst>
              </p:cNvPr>
              <p:cNvSpPr/>
              <p:nvPr/>
            </p:nvSpPr>
            <p:spPr>
              <a:xfrm>
                <a:off x="3218117" y="1242245"/>
                <a:ext cx="163153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3</a:t>
                </a:r>
              </a:p>
            </p:txBody>
          </p:sp>
        </p:grpSp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xmlns="" id="{29B965B1-5E4D-49F9-ACDD-DD1F87A3F362}"/>
                </a:ext>
              </a:extLst>
            </p:cNvPr>
            <p:cNvGrpSpPr/>
            <p:nvPr/>
          </p:nvGrpSpPr>
          <p:grpSpPr>
            <a:xfrm>
              <a:off x="9148543" y="1515083"/>
              <a:ext cx="941695" cy="338554"/>
              <a:chOff x="2960413" y="1428372"/>
              <a:chExt cx="941695" cy="338554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xmlns="" id="{E589B1DD-0C7F-48D6-B0A9-D6A95E5A2006}"/>
                  </a:ext>
                </a:extLst>
              </p:cNvPr>
              <p:cNvSpPr/>
              <p:nvPr/>
            </p:nvSpPr>
            <p:spPr>
              <a:xfrm>
                <a:off x="2960413" y="1490718"/>
                <a:ext cx="941695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2" name="Прямоугольник 61">
                <a:extLst>
                  <a:ext uri="{FF2B5EF4-FFF2-40B4-BE49-F238E27FC236}">
                    <a16:creationId xmlns:a16="http://schemas.microsoft.com/office/drawing/2014/main" xmlns="" id="{F1EE4829-42A7-4F21-9044-711967876238}"/>
                  </a:ext>
                </a:extLst>
              </p:cNvPr>
              <p:cNvSpPr/>
              <p:nvPr/>
            </p:nvSpPr>
            <p:spPr>
              <a:xfrm>
                <a:off x="3564036" y="1428372"/>
                <a:ext cx="324128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4</a:t>
                </a:r>
              </a:p>
            </p:txBody>
          </p:sp>
        </p:grpSp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xmlns="" id="{A2921044-DC8A-4E28-A745-0312A8648DF8}"/>
                </a:ext>
              </a:extLst>
            </p:cNvPr>
            <p:cNvGrpSpPr/>
            <p:nvPr/>
          </p:nvGrpSpPr>
          <p:grpSpPr>
            <a:xfrm>
              <a:off x="10171304" y="1581372"/>
              <a:ext cx="922363" cy="338554"/>
              <a:chOff x="1421593" y="1242245"/>
              <a:chExt cx="922363" cy="338554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xmlns="" id="{B2776C5B-D0AE-4B7C-A31A-0F54B08E96A2}"/>
                  </a:ext>
                </a:extLst>
              </p:cNvPr>
              <p:cNvSpPr/>
              <p:nvPr/>
            </p:nvSpPr>
            <p:spPr>
              <a:xfrm>
                <a:off x="1421593" y="1303014"/>
                <a:ext cx="922362" cy="208241"/>
              </a:xfrm>
              <a:prstGeom prst="roundRect">
                <a:avLst>
                  <a:gd name="adj" fmla="val 17011"/>
                </a:avLst>
              </a:prstGeom>
              <a:gradFill>
                <a:gsLst>
                  <a:gs pos="0">
                    <a:srgbClr val="76CE00"/>
                  </a:gs>
                  <a:gs pos="65000">
                    <a:srgbClr val="2FBB05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5" name="Прямоугольник 64">
                <a:extLst>
                  <a:ext uri="{FF2B5EF4-FFF2-40B4-BE49-F238E27FC236}">
                    <a16:creationId xmlns:a16="http://schemas.microsoft.com/office/drawing/2014/main" xmlns="" id="{28909870-FEA5-4EA1-9679-26D87D7359C4}"/>
                  </a:ext>
                </a:extLst>
              </p:cNvPr>
              <p:cNvSpPr/>
              <p:nvPr/>
            </p:nvSpPr>
            <p:spPr>
              <a:xfrm>
                <a:off x="2031050" y="1242245"/>
                <a:ext cx="312906" cy="338554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1600" dirty="0">
                    <a:solidFill>
                      <a:srgbClr val="1D7103"/>
                    </a:solidFill>
                    <a:latin typeface="Creata Black" panose="00000A00000000000000" pitchFamily="2" charset="-52"/>
                  </a:rPr>
                  <a:t>5</a:t>
                </a:r>
              </a:p>
            </p:txBody>
          </p:sp>
        </p:grp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xmlns="" id="{8F4CECF9-D70B-480F-9EDB-4C0A88D3B2C4}"/>
                </a:ext>
              </a:extLst>
            </p:cNvPr>
            <p:cNvSpPr/>
            <p:nvPr/>
          </p:nvSpPr>
          <p:spPr>
            <a:xfrm>
              <a:off x="3028534" y="118165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dirty="0">
                  <a:solidFill>
                    <a:schemeClr val="bg1">
                      <a:lumMod val="50000"/>
                    </a:schemeClr>
                  </a:solidFill>
                  <a:latin typeface="Creata" panose="00000500000000000000" pitchFamily="2" charset="-52"/>
                </a:rPr>
                <a:t>Общее время программы 15 минут</a:t>
              </a:r>
            </a:p>
          </p:txBody>
        </p:sp>
      </p:grpSp>
      <p:sp>
        <p:nvSpPr>
          <p:cNvPr id="90" name="Овал 89">
            <a:extLst>
              <a:ext uri="{FF2B5EF4-FFF2-40B4-BE49-F238E27FC236}">
                <a16:creationId xmlns:a16="http://schemas.microsoft.com/office/drawing/2014/main" xmlns="" id="{210728FC-57E5-4FA3-817B-23F8DEEFB841}"/>
              </a:ext>
            </a:extLst>
          </p:cNvPr>
          <p:cNvSpPr/>
          <p:nvPr/>
        </p:nvSpPr>
        <p:spPr>
          <a:xfrm>
            <a:off x="1407886" y="5202190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Овал 90">
            <a:extLst>
              <a:ext uri="{FF2B5EF4-FFF2-40B4-BE49-F238E27FC236}">
                <a16:creationId xmlns:a16="http://schemas.microsoft.com/office/drawing/2014/main" xmlns="" id="{81E159D7-5A88-45EA-BBA2-C7EC8A278402}"/>
              </a:ext>
            </a:extLst>
          </p:cNvPr>
          <p:cNvSpPr/>
          <p:nvPr/>
        </p:nvSpPr>
        <p:spPr>
          <a:xfrm>
            <a:off x="1407885" y="4444709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>
            <a:extLst>
              <a:ext uri="{FF2B5EF4-FFF2-40B4-BE49-F238E27FC236}">
                <a16:creationId xmlns:a16="http://schemas.microsoft.com/office/drawing/2014/main" xmlns="" id="{F08CE5BF-14FC-4B98-8140-4802ECF25ADE}"/>
              </a:ext>
            </a:extLst>
          </p:cNvPr>
          <p:cNvSpPr/>
          <p:nvPr/>
        </p:nvSpPr>
        <p:spPr>
          <a:xfrm>
            <a:off x="1407885" y="3689513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xmlns="" id="{CBCF2CAC-6C13-4B81-9F8D-31A76D89A9BE}"/>
              </a:ext>
            </a:extLst>
          </p:cNvPr>
          <p:cNvSpPr/>
          <p:nvPr/>
        </p:nvSpPr>
        <p:spPr>
          <a:xfrm>
            <a:off x="1410640" y="2938907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Овал 93">
            <a:extLst>
              <a:ext uri="{FF2B5EF4-FFF2-40B4-BE49-F238E27FC236}">
                <a16:creationId xmlns:a16="http://schemas.microsoft.com/office/drawing/2014/main" xmlns="" id="{13F47384-6E0A-425D-9224-DC53251E9D7D}"/>
              </a:ext>
            </a:extLst>
          </p:cNvPr>
          <p:cNvSpPr/>
          <p:nvPr/>
        </p:nvSpPr>
        <p:spPr>
          <a:xfrm>
            <a:off x="1400404" y="2175444"/>
            <a:ext cx="278527" cy="278527"/>
          </a:xfrm>
          <a:prstGeom prst="ellipse">
            <a:avLst/>
          </a:prstGeom>
          <a:solidFill>
            <a:schemeClr val="bg1"/>
          </a:solidFill>
          <a:ln w="111125">
            <a:solidFill>
              <a:srgbClr val="2EB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7D827D47-93B9-44DD-9C5F-C4B4A45EBC9A}"/>
              </a:ext>
            </a:extLst>
          </p:cNvPr>
          <p:cNvSpPr txBox="1"/>
          <p:nvPr/>
        </p:nvSpPr>
        <p:spPr>
          <a:xfrm>
            <a:off x="270439" y="350378"/>
            <a:ext cx="3573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шерстяной интерактив  </a:t>
            </a: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/  </a:t>
            </a:r>
            <a:r>
              <a:rPr lang="ru-RU" sz="1400" dirty="0">
                <a:solidFill>
                  <a:schemeClr val="bg1">
                    <a:lumMod val="85000"/>
                  </a:schemeClr>
                </a:solidFill>
                <a:latin typeface="Creata Medium" panose="00000600000000000000" pitchFamily="2" charset="-52"/>
              </a:rPr>
              <a:t>структура</a:t>
            </a:r>
          </a:p>
        </p:txBody>
      </p:sp>
    </p:spTree>
    <p:extLst>
      <p:ext uri="{BB962C8B-B14F-4D97-AF65-F5344CB8AC3E}">
        <p14:creationId xmlns:p14="http://schemas.microsoft.com/office/powerpoint/2010/main" val="4044935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17">
            <a:extLst>
              <a:ext uri="{FF2B5EF4-FFF2-40B4-BE49-F238E27FC236}">
                <a16:creationId xmlns:a16="http://schemas.microsoft.com/office/drawing/2014/main" xmlns="" id="{554050BD-CF89-47F0-8319-BBDB11C83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C2534C9-E281-7745-B9C7-EAFF572E3B31}"/>
              </a:ext>
            </a:extLst>
          </p:cNvPr>
          <p:cNvGrpSpPr/>
          <p:nvPr/>
        </p:nvGrpSpPr>
        <p:grpSpPr>
          <a:xfrm>
            <a:off x="748272" y="2180337"/>
            <a:ext cx="3289158" cy="1681661"/>
            <a:chOff x="748272" y="3947017"/>
            <a:chExt cx="3289158" cy="1681661"/>
          </a:xfrm>
        </p:grpSpPr>
        <p:sp>
          <p:nvSpPr>
            <p:cNvPr id="34" name="Прямоугольник: скругленные углы 49">
              <a:extLst>
                <a:ext uri="{FF2B5EF4-FFF2-40B4-BE49-F238E27FC236}">
                  <a16:creationId xmlns:a16="http://schemas.microsoft.com/office/drawing/2014/main" xmlns="" id="{F8253482-914F-4842-AABE-B413FC54A009}"/>
                </a:ext>
              </a:extLst>
            </p:cNvPr>
            <p:cNvSpPr/>
            <p:nvPr/>
          </p:nvSpPr>
          <p:spPr>
            <a:xfrm>
              <a:off x="748273" y="3947017"/>
              <a:ext cx="3289157" cy="1681661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5" name="Прямоугольник: скругленные углы 50">
              <a:extLst>
                <a:ext uri="{FF2B5EF4-FFF2-40B4-BE49-F238E27FC236}">
                  <a16:creationId xmlns:a16="http://schemas.microsoft.com/office/drawing/2014/main" xmlns="" id="{808341E9-2CEC-364B-8365-ABBF70096BD8}"/>
                </a:ext>
              </a:extLst>
            </p:cNvPr>
            <p:cNvSpPr/>
            <p:nvPr/>
          </p:nvSpPr>
          <p:spPr>
            <a:xfrm>
              <a:off x="748272" y="3953848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xmlns="" id="{88E70C3C-DD71-FB4C-9706-F0EF3D8D4324}"/>
                </a:ext>
              </a:extLst>
            </p:cNvPr>
            <p:cNvSpPr/>
            <p:nvPr/>
          </p:nvSpPr>
          <p:spPr>
            <a:xfrm>
              <a:off x="1046971" y="4071039"/>
              <a:ext cx="2691763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20-100 человек</a:t>
              </a: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10E2C777-6BC6-C846-8C93-51ACF4A90E67}"/>
                </a:ext>
              </a:extLst>
            </p:cNvPr>
            <p:cNvSpPr/>
            <p:nvPr/>
          </p:nvSpPr>
          <p:spPr>
            <a:xfrm>
              <a:off x="1194444" y="4842515"/>
              <a:ext cx="239681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52 000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5DE2E814-0C3C-CC49-BBA1-FCD403817101}"/>
              </a:ext>
            </a:extLst>
          </p:cNvPr>
          <p:cNvGrpSpPr/>
          <p:nvPr/>
        </p:nvGrpSpPr>
        <p:grpSpPr>
          <a:xfrm>
            <a:off x="8143552" y="2181149"/>
            <a:ext cx="3289158" cy="1702649"/>
            <a:chOff x="8143552" y="3947829"/>
            <a:chExt cx="3289158" cy="1702649"/>
          </a:xfrm>
        </p:grpSpPr>
        <p:sp>
          <p:nvSpPr>
            <p:cNvPr id="39" name="Прямоугольник: скругленные углы 80">
              <a:extLst>
                <a:ext uri="{FF2B5EF4-FFF2-40B4-BE49-F238E27FC236}">
                  <a16:creationId xmlns:a16="http://schemas.microsoft.com/office/drawing/2014/main" xmlns="" id="{CF597473-86A7-A441-A96A-6B853E4BA5E4}"/>
                </a:ext>
              </a:extLst>
            </p:cNvPr>
            <p:cNvSpPr/>
            <p:nvPr/>
          </p:nvSpPr>
          <p:spPr>
            <a:xfrm>
              <a:off x="8143553" y="3947829"/>
              <a:ext cx="3289157" cy="1702649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0" name="Прямоугольник: скругленные углы 81">
              <a:extLst>
                <a:ext uri="{FF2B5EF4-FFF2-40B4-BE49-F238E27FC236}">
                  <a16:creationId xmlns:a16="http://schemas.microsoft.com/office/drawing/2014/main" xmlns="" id="{1BC08CFF-ACA2-BE4C-BB30-618A73A5ABFB}"/>
                </a:ext>
              </a:extLst>
            </p:cNvPr>
            <p:cNvSpPr/>
            <p:nvPr/>
          </p:nvSpPr>
          <p:spPr>
            <a:xfrm>
              <a:off x="8143552" y="3950626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xmlns="" id="{60CDDA7F-A47D-0A47-B351-459A5F7CCAC5}"/>
                </a:ext>
              </a:extLst>
            </p:cNvPr>
            <p:cNvSpPr/>
            <p:nvPr/>
          </p:nvSpPr>
          <p:spPr>
            <a:xfrm>
              <a:off x="8308405" y="4067817"/>
              <a:ext cx="2959465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300-500 человек</a:t>
              </a: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xmlns="" id="{5F733A6F-1175-BB43-A6E8-8B667D2FB8C3}"/>
                </a:ext>
              </a:extLst>
            </p:cNvPr>
            <p:cNvSpPr/>
            <p:nvPr/>
          </p:nvSpPr>
          <p:spPr>
            <a:xfrm>
              <a:off x="8595335" y="4842515"/>
              <a:ext cx="2385589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98 000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8F8628C4-88E0-4B4A-AC7A-BE438E15AAD1}"/>
              </a:ext>
            </a:extLst>
          </p:cNvPr>
          <p:cNvGrpSpPr/>
          <p:nvPr/>
        </p:nvGrpSpPr>
        <p:grpSpPr>
          <a:xfrm>
            <a:off x="4451417" y="2180337"/>
            <a:ext cx="3289158" cy="1703461"/>
            <a:chOff x="4451417" y="3947017"/>
            <a:chExt cx="3289158" cy="1703461"/>
          </a:xfrm>
        </p:grpSpPr>
        <p:sp>
          <p:nvSpPr>
            <p:cNvPr id="44" name="Прямоугольник: скругленные углы 106">
              <a:extLst>
                <a:ext uri="{FF2B5EF4-FFF2-40B4-BE49-F238E27FC236}">
                  <a16:creationId xmlns:a16="http://schemas.microsoft.com/office/drawing/2014/main" xmlns="" id="{11ED36C0-0879-F44C-8EF6-FD5DA6C72F93}"/>
                </a:ext>
              </a:extLst>
            </p:cNvPr>
            <p:cNvSpPr/>
            <p:nvPr/>
          </p:nvSpPr>
          <p:spPr>
            <a:xfrm>
              <a:off x="4451418" y="3947017"/>
              <a:ext cx="3289157" cy="1703461"/>
            </a:xfrm>
            <a:prstGeom prst="roundRect">
              <a:avLst>
                <a:gd name="adj" fmla="val 5571"/>
              </a:avLst>
            </a:prstGeom>
            <a:solidFill>
              <a:schemeClr val="bg1"/>
            </a:solidFill>
            <a:ln w="28575">
              <a:solidFill>
                <a:srgbClr val="2EB305"/>
              </a:solidFill>
            </a:ln>
            <a:effectLst>
              <a:outerShdw blurRad="203200" dist="88900" dir="4200000" algn="tl" rotWithShape="0">
                <a:prstClr val="black">
                  <a:alpha val="4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5" name="Прямоугольник: скругленные углы 107">
              <a:extLst>
                <a:ext uri="{FF2B5EF4-FFF2-40B4-BE49-F238E27FC236}">
                  <a16:creationId xmlns:a16="http://schemas.microsoft.com/office/drawing/2014/main" xmlns="" id="{660856BD-BC76-004E-A45F-0E0A4C3368F4}"/>
                </a:ext>
              </a:extLst>
            </p:cNvPr>
            <p:cNvSpPr/>
            <p:nvPr/>
          </p:nvSpPr>
          <p:spPr>
            <a:xfrm>
              <a:off x="4451417" y="3949814"/>
              <a:ext cx="3289157" cy="700088"/>
            </a:xfrm>
            <a:prstGeom prst="roundRect">
              <a:avLst>
                <a:gd name="adj" fmla="val 23474"/>
              </a:avLst>
            </a:prstGeom>
            <a:gradFill>
              <a:gsLst>
                <a:gs pos="0">
                  <a:srgbClr val="76CE00"/>
                </a:gs>
                <a:gs pos="65000">
                  <a:srgbClr val="2FBB05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xmlns="" id="{D3F38EB0-A2B2-204D-B5F8-6FE3148CF1C2}"/>
                </a:ext>
              </a:extLst>
            </p:cNvPr>
            <p:cNvSpPr/>
            <p:nvPr/>
          </p:nvSpPr>
          <p:spPr>
            <a:xfrm>
              <a:off x="4640312" y="4067005"/>
              <a:ext cx="2911374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>
                      <a:lumMod val="95000"/>
                    </a:schemeClr>
                  </a:solidFill>
                  <a:latin typeface="Creata Black" panose="00000A00000000000000" pitchFamily="2" charset="-52"/>
                </a:rPr>
                <a:t>100-300 человек</a:t>
              </a: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666A3D03-C3DB-4142-B5C9-609BB782E8D6}"/>
                </a:ext>
              </a:extLst>
            </p:cNvPr>
            <p:cNvSpPr/>
            <p:nvPr/>
          </p:nvSpPr>
          <p:spPr>
            <a:xfrm>
              <a:off x="4932054" y="4842632"/>
              <a:ext cx="2327881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dirty="0">
                  <a:solidFill>
                    <a:srgbClr val="131313"/>
                  </a:solidFill>
                  <a:latin typeface="Creata" panose="00000500000000000000" pitchFamily="2" charset="-52"/>
                </a:rPr>
                <a:t>от</a:t>
              </a:r>
              <a:r>
                <a:rPr lang="ru-RU" sz="24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  </a:t>
              </a:r>
              <a:r>
                <a:rPr lang="ru-RU" sz="3200" dirty="0">
                  <a:solidFill>
                    <a:srgbClr val="131313"/>
                  </a:solidFill>
                  <a:latin typeface="Creata Black" panose="00000A00000000000000" pitchFamily="2" charset="-52"/>
                </a:rPr>
                <a:t>75 000 </a:t>
              </a:r>
              <a:r>
                <a:rPr lang="ru-RU" sz="2400" dirty="0">
                  <a:solidFill>
                    <a:srgbClr val="131313"/>
                  </a:solidFill>
                  <a:latin typeface="Calibri Light" panose="020F0302020204030204" pitchFamily="34" charset="0"/>
                </a:rPr>
                <a:t>₽</a:t>
              </a:r>
              <a:endParaRPr lang="ru-RU" sz="2400" dirty="0">
                <a:solidFill>
                  <a:srgbClr val="131313"/>
                </a:solidFill>
                <a:latin typeface="Creata Black" panose="00000A00000000000000" pitchFamily="2" charset="-52"/>
              </a:endParaRPr>
            </a:p>
          </p:txBody>
        </p:sp>
      </p:grp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7780E14A-38C0-F244-9501-539B86400EA6}"/>
              </a:ext>
            </a:extLst>
          </p:cNvPr>
          <p:cNvSpPr/>
          <p:nvPr/>
        </p:nvSpPr>
        <p:spPr>
          <a:xfrm>
            <a:off x="3785799" y="5394571"/>
            <a:ext cx="1709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Ведущий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Помощники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Доставка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7D657786-5E1F-C245-9F36-66F1E3500B2B}"/>
              </a:ext>
            </a:extLst>
          </p:cNvPr>
          <p:cNvSpPr/>
          <p:nvPr/>
        </p:nvSpPr>
        <p:spPr>
          <a:xfrm>
            <a:off x="6183624" y="5400019"/>
            <a:ext cx="3289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Шерстяные клубки на всех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Medium" panose="00000600000000000000" pitchFamily="2" charset="-52"/>
              </a:rPr>
              <a:t>Уборка шерсти после программы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893788DD-6FF8-3543-A599-E65F23D9CDBA}"/>
              </a:ext>
            </a:extLst>
          </p:cNvPr>
          <p:cNvSpPr/>
          <p:nvPr/>
        </p:nvSpPr>
        <p:spPr>
          <a:xfrm>
            <a:off x="4363793" y="4854628"/>
            <a:ext cx="3464410" cy="40011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reata Black" panose="00000A00000000000000" pitchFamily="2" charset="-52"/>
              </a:rPr>
              <a:t>В СТОИМОСТЬ ВХОДИТ:</a:t>
            </a:r>
          </a:p>
        </p:txBody>
      </p:sp>
    </p:spTree>
    <p:extLst>
      <p:ext uri="{BB962C8B-B14F-4D97-AF65-F5344CB8AC3E}">
        <p14:creationId xmlns:p14="http://schemas.microsoft.com/office/powerpoint/2010/main" val="1049082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3923</TotalTime>
  <Words>296</Words>
  <Application>Microsoft Office PowerPoint</Application>
  <PresentationFormat>Произвольный</PresentationFormat>
  <Paragraphs>94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Times New Roman</vt:lpstr>
      <vt:lpstr>Calibri</vt:lpstr>
      <vt:lpstr>Wingdings</vt:lpstr>
      <vt:lpstr>Creata Medium</vt:lpstr>
      <vt:lpstr>Creata</vt:lpstr>
      <vt:lpstr>Creata Black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Kirill Lookyanov</dc:creator>
  <cp:lastModifiedBy>Tatiana</cp:lastModifiedBy>
  <cp:revision>201</cp:revision>
  <dcterms:created xsi:type="dcterms:W3CDTF">2020-03-18T09:18:51Z</dcterms:created>
  <dcterms:modified xsi:type="dcterms:W3CDTF">2020-06-09T09:22:55Z</dcterms:modified>
</cp:coreProperties>
</file>