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93" r:id="rId3"/>
    <p:sldId id="289" r:id="rId4"/>
    <p:sldId id="290" r:id="rId5"/>
    <p:sldId id="288" r:id="rId6"/>
    <p:sldId id="260" r:id="rId7"/>
    <p:sldId id="295" r:id="rId8"/>
    <p:sldId id="277" r:id="rId9"/>
    <p:sldId id="297" r:id="rId10"/>
    <p:sldId id="296" r:id="rId11"/>
    <p:sldId id="279" r:id="rId12"/>
    <p:sldId id="285" r:id="rId13"/>
    <p:sldId id="281" r:id="rId14"/>
    <p:sldId id="280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reata" panose="020B0604020202020204" charset="0"/>
      <p:regular r:id="rId22"/>
    </p:embeddedFont>
    <p:embeddedFont>
      <p:font typeface="Creata Black" panose="020B0604020202020204" charset="0"/>
      <p:bold r:id="rId23"/>
    </p:embeddedFont>
    <p:embeddedFont>
      <p:font typeface="Creata Medium" panose="020B0604020202020204" charset="0"/>
      <p:regular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9204"/>
    <a:srgbClr val="1D7103"/>
    <a:srgbClr val="76CE00"/>
    <a:srgbClr val="2EB305"/>
    <a:srgbClr val="1D1D1E"/>
    <a:srgbClr val="2FBB05"/>
    <a:srgbClr val="30BC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216F05-F20B-4D51-8DE1-0F7974A3A538}" v="14" dt="2020-09-26T17:01: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4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200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саева Людмила" userId="fdb6b1ee36a9585b" providerId="Windows Live" clId="Web-{E5216F05-F20B-4D51-8DE1-0F7974A3A538}"/>
    <pc:docChg chg="modSld">
      <pc:chgData name="Исаева Людмила" userId="fdb6b1ee36a9585b" providerId="Windows Live" clId="Web-{E5216F05-F20B-4D51-8DE1-0F7974A3A538}" dt="2020-09-26T17:01:49.313" v="11" actId="20577"/>
      <pc:docMkLst>
        <pc:docMk/>
      </pc:docMkLst>
      <pc:sldChg chg="modSp">
        <pc:chgData name="Исаева Людмила" userId="fdb6b1ee36a9585b" providerId="Windows Live" clId="Web-{E5216F05-F20B-4D51-8DE1-0F7974A3A538}" dt="2020-09-26T17:01:47.797" v="10" actId="20577"/>
        <pc:sldMkLst>
          <pc:docMk/>
          <pc:sldMk cId="669276699" sldId="297"/>
        </pc:sldMkLst>
        <pc:spChg chg="mod">
          <ac:chgData name="Исаева Людмила" userId="fdb6b1ee36a9585b" providerId="Windows Live" clId="Web-{E5216F05-F20B-4D51-8DE1-0F7974A3A538}" dt="2020-09-26T17:01:47.797" v="10" actId="20577"/>
          <ac:spMkLst>
            <pc:docMk/>
            <pc:sldMk cId="669276699" sldId="297"/>
            <ac:spMk id="67" creationId="{4692F3EB-C50F-4D49-AFB1-2A234618CC23}"/>
          </ac:spMkLst>
        </pc:spChg>
        <pc:spChg chg="mod">
          <ac:chgData name="Исаева Людмила" userId="fdb6b1ee36a9585b" providerId="Windows Live" clId="Web-{E5216F05-F20B-4D51-8DE1-0F7974A3A538}" dt="2020-09-26T17:01:07.874" v="4" actId="20577"/>
          <ac:spMkLst>
            <pc:docMk/>
            <pc:sldMk cId="669276699" sldId="297"/>
            <ac:spMk id="99" creationId="{DE115559-BAB7-4E83-A953-F5435674F3F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2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microsoft.com/office/2007/relationships/hdphoto" Target="../media/hdphoto18.wdp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12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7.wdp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30E50C-8F67-40FD-AED6-86EDD916D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2" y="364720"/>
            <a:ext cx="11439525" cy="6103778"/>
          </a:xfrm>
          <a:prstGeom prst="roundRect">
            <a:avLst>
              <a:gd name="adj" fmla="val 3535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2" y="364720"/>
            <a:ext cx="11439525" cy="6103777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1161143" y="3013031"/>
            <a:ext cx="10435770" cy="32021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Каждой команде мы выдаем целую коробку полезного материала: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-  канцелярия (картон, цветная и </a:t>
            </a:r>
            <a:r>
              <a:rPr lang="ru-RU" sz="2000" dirty="0" err="1">
                <a:solidFill>
                  <a:schemeClr val="bg1"/>
                </a:solidFill>
                <a:latin typeface="Creata Medium" panose="00000600000000000000" pitchFamily="2" charset="-52"/>
              </a:rPr>
              <a:t>гофро</a:t>
            </a: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-бумага, ватман, фломастеры и т.д.)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-  спец. вещи (ткани, ноты, грим и т.д.)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-  готовый реквизит (надувные пальма и круги,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    одежда для персонажей и множество аксессуаров )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endParaRPr lang="ru-RU" sz="2000" dirty="0">
              <a:solidFill>
                <a:schemeClr val="bg1"/>
              </a:solidFill>
              <a:latin typeface="Creata Medium" panose="00000600000000000000" pitchFamily="2" charset="-52"/>
            </a:endParaRPr>
          </a:p>
          <a:p>
            <a:pPr>
              <a:lnSpc>
                <a:spcPts val="26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В общем, всё для того, чтобы участники смогли по максимуму задействовать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свои творческие способности!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AACEEC2-1F12-4F9B-9177-C11ECD49A812}"/>
              </a:ext>
            </a:extLst>
          </p:cNvPr>
          <p:cNvGrpSpPr/>
          <p:nvPr/>
        </p:nvGrpSpPr>
        <p:grpSpPr>
          <a:xfrm>
            <a:off x="1161143" y="1189625"/>
            <a:ext cx="9869714" cy="998502"/>
            <a:chOff x="1161143" y="2557290"/>
            <a:chExt cx="9869714" cy="998502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DB000B1-EB49-4274-BC2A-D8981B107310}"/>
                </a:ext>
              </a:extLst>
            </p:cNvPr>
            <p:cNvSpPr/>
            <p:nvPr/>
          </p:nvSpPr>
          <p:spPr>
            <a:xfrm>
              <a:off x="1161143" y="2557290"/>
              <a:ext cx="9869714" cy="998502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18D46EF5-E2BD-4E01-8CF0-E1BA812902B2}"/>
                </a:ext>
              </a:extLst>
            </p:cNvPr>
            <p:cNvSpPr/>
            <p:nvPr/>
          </p:nvSpPr>
          <p:spPr>
            <a:xfrm>
              <a:off x="1786968" y="2783079"/>
              <a:ext cx="8618065" cy="49244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Из чего участники готовят костюмы и декорации?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3FD2A7C-B12F-42C5-8A0F-F0BAD5F56309}"/>
              </a:ext>
            </a:extLst>
          </p:cNvPr>
          <p:cNvSpPr txBox="1"/>
          <p:nvPr/>
        </p:nvSpPr>
        <p:spPr>
          <a:xfrm>
            <a:off x="633296" y="524550"/>
            <a:ext cx="3990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творческий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12319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00B6ADC-7D36-47B7-8003-873CC73FFB82}"/>
              </a:ext>
            </a:extLst>
          </p:cNvPr>
          <p:cNvSpPr/>
          <p:nvPr/>
        </p:nvSpPr>
        <p:spPr>
          <a:xfrm>
            <a:off x="467933" y="6025704"/>
            <a:ext cx="11256134" cy="461665"/>
          </a:xfrm>
          <a:prstGeom prst="roundRect">
            <a:avLst>
              <a:gd name="adj" fmla="val 17011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BE2EA8D-7E85-4A66-8A8C-25EACF221381}"/>
              </a:ext>
            </a:extLst>
          </p:cNvPr>
          <p:cNvGrpSpPr/>
          <p:nvPr/>
        </p:nvGrpSpPr>
        <p:grpSpPr>
          <a:xfrm>
            <a:off x="720849" y="6084357"/>
            <a:ext cx="1774074" cy="338554"/>
            <a:chOff x="720849" y="6084357"/>
            <a:chExt cx="1774074" cy="338554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6D26E44D-60D5-4AC3-B9EB-4EDE29767F86}"/>
                </a:ext>
              </a:extLst>
            </p:cNvPr>
            <p:cNvSpPr/>
            <p:nvPr/>
          </p:nvSpPr>
          <p:spPr>
            <a:xfrm>
              <a:off x="1064723" y="6084357"/>
              <a:ext cx="143020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тимбилдинг</a:t>
              </a: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41280F14-C837-4F94-B71D-1B40352AA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849" y="6100123"/>
              <a:ext cx="322788" cy="322788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10C9DEC-5E6D-45A4-9805-4693A56A4E73}"/>
              </a:ext>
            </a:extLst>
          </p:cNvPr>
          <p:cNvGrpSpPr/>
          <p:nvPr/>
        </p:nvGrpSpPr>
        <p:grpSpPr>
          <a:xfrm>
            <a:off x="3529114" y="6082170"/>
            <a:ext cx="2955020" cy="338554"/>
            <a:chOff x="3298714" y="6082170"/>
            <a:chExt cx="2955020" cy="33855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B878CD2-80A1-4657-B690-9622646CC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8714" y="6092290"/>
              <a:ext cx="322788" cy="322788"/>
            </a:xfrm>
            <a:prstGeom prst="rect">
              <a:avLst/>
            </a:prstGeom>
          </p:spPr>
        </p:pic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16845715-C3F2-4560-965B-745256F6FDC5}"/>
                </a:ext>
              </a:extLst>
            </p:cNvPr>
            <p:cNvSpPr/>
            <p:nvPr/>
          </p:nvSpPr>
          <p:spPr>
            <a:xfrm>
              <a:off x="3674182" y="6082170"/>
              <a:ext cx="257955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сплочение коллектива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536A523-00D2-4DE0-80E8-10E1B26A9D57}"/>
              </a:ext>
            </a:extLst>
          </p:cNvPr>
          <p:cNvGrpSpPr/>
          <p:nvPr/>
        </p:nvGrpSpPr>
        <p:grpSpPr>
          <a:xfrm>
            <a:off x="7159022" y="6080779"/>
            <a:ext cx="1728947" cy="338554"/>
            <a:chOff x="6511002" y="6080779"/>
            <a:chExt cx="1728947" cy="338554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6DEB9E9-CC35-4059-A9BE-3247AF57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1002" y="6092290"/>
              <a:ext cx="322788" cy="322788"/>
            </a:xfrm>
            <a:prstGeom prst="rect">
              <a:avLst/>
            </a:prstGeom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9F9EB8A9-5F1C-4A8D-BF7D-0EDCF714F10C}"/>
                </a:ext>
              </a:extLst>
            </p:cNvPr>
            <p:cNvSpPr/>
            <p:nvPr/>
          </p:nvSpPr>
          <p:spPr>
            <a:xfrm>
              <a:off x="6880281" y="6080779"/>
              <a:ext cx="13596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70 человек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CBB725-559A-42BE-909C-87D3EF49B94D}"/>
              </a:ext>
            </a:extLst>
          </p:cNvPr>
          <p:cNvGrpSpPr/>
          <p:nvPr/>
        </p:nvGrpSpPr>
        <p:grpSpPr>
          <a:xfrm>
            <a:off x="9929943" y="6089403"/>
            <a:ext cx="1205688" cy="338554"/>
            <a:chOff x="8924244" y="6089403"/>
            <a:chExt cx="1205688" cy="33855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0C2C309-1B4E-4AF1-A832-1AF121371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4244" y="6092290"/>
              <a:ext cx="322788" cy="322788"/>
            </a:xfrm>
            <a:prstGeom prst="rect">
              <a:avLst/>
            </a:prstGeom>
          </p:spPr>
        </p:pic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546A933B-43C9-47F0-AC36-A3E46F9381CD}"/>
                </a:ext>
              </a:extLst>
            </p:cNvPr>
            <p:cNvSpPr/>
            <p:nvPr/>
          </p:nvSpPr>
          <p:spPr>
            <a:xfrm>
              <a:off x="9308873" y="6089403"/>
              <a:ext cx="8210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2 часа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197" y="273433"/>
            <a:ext cx="1923605" cy="4616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44AAA0-74D6-427F-B253-BA9D5B940B33}"/>
              </a:ext>
            </a:extLst>
          </p:cNvPr>
          <p:cNvSpPr txBox="1"/>
          <p:nvPr/>
        </p:nvSpPr>
        <p:spPr>
          <a:xfrm>
            <a:off x="270439" y="350378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 с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64223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85A1B0C-D86A-4E26-BEE1-2AC1E7A380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097" y="3771898"/>
            <a:ext cx="4628903" cy="3086102"/>
          </a:xfrm>
          <a:prstGeom prst="roundRect">
            <a:avLst>
              <a:gd name="adj" fmla="val 0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50E23D-7EDA-40BD-B9CE-13FFE1D213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563097" y="0"/>
            <a:ext cx="4628845" cy="312787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52B27C-0B39-4320-932E-137BBB7CCA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810" y="369713"/>
            <a:ext cx="2868140" cy="2897069"/>
          </a:xfrm>
          <a:prstGeom prst="roundRect">
            <a:avLst>
              <a:gd name="adj" fmla="val 4934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C93DE9-11F0-49AE-8BD4-863D16612C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87" y="3613857"/>
            <a:ext cx="2854964" cy="2873512"/>
          </a:xfrm>
          <a:prstGeom prst="roundRect">
            <a:avLst>
              <a:gd name="adj" fmla="val 6260"/>
            </a:avLst>
          </a:prstGeom>
          <a:ln w="212725" cap="sq">
            <a:noFill/>
            <a:miter lim="800000"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14AB84-94D3-4B05-B0F4-A4D68E2FF964}"/>
              </a:ext>
            </a:extLst>
          </p:cNvPr>
          <p:cNvSpPr txBox="1"/>
          <p:nvPr/>
        </p:nvSpPr>
        <p:spPr>
          <a:xfrm>
            <a:off x="4973788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4D608E-4C0F-4076-839F-DEC866DF1E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865" y="880594"/>
            <a:ext cx="5093997" cy="5093998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774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234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677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694927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328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творческий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(5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1324657"/>
            <a:ext cx="10445523" cy="2983665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391106" y="1527044"/>
            <a:ext cx="9625238" cy="2436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Столы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itchFamily="2" charset="0"/>
              </a:rPr>
              <a:t>(по количеству команду)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(1 канал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розетки)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Стулья на всех участников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reata" panose="00000500000000000000" pitchFamily="2" charset="-5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Пространство от 2 кв. метров на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1816385-6B74-4D39-8692-5AA6FBAE9EE2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525B132C-5B92-4F57-856B-0A49F7EAFE6C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62C5BFC-EB71-4AD0-919E-7D75A7875744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8FBA792-6D4C-439B-8197-246D66CBE77B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ADB2E7-0E89-4D4A-B18D-C0B93ACC48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DDE497-8B5D-41C2-8A14-B501B574880E}"/>
              </a:ext>
            </a:extLst>
          </p:cNvPr>
          <p:cNvGrpSpPr/>
          <p:nvPr/>
        </p:nvGrpSpPr>
        <p:grpSpPr>
          <a:xfrm>
            <a:off x="1905000" y="3820886"/>
            <a:ext cx="8667750" cy="1809750"/>
            <a:chOff x="1905000" y="3600450"/>
            <a:chExt cx="8667750" cy="180975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7336A58-EBDD-4624-BF38-6CC106B2F71F}"/>
                </a:ext>
              </a:extLst>
            </p:cNvPr>
            <p:cNvSpPr/>
            <p:nvPr/>
          </p:nvSpPr>
          <p:spPr>
            <a:xfrm>
              <a:off x="2583543" y="3600450"/>
              <a:ext cx="7329714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 err="1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МелодикТИМ</a:t>
              </a:r>
              <a:endParaRPr lang="ru-RU" sz="6000" dirty="0">
                <a:solidFill>
                  <a:schemeClr val="bg1"/>
                </a:solidFill>
                <a:latin typeface="Creata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081C401-2F7A-4DEA-87DB-BD76ACAE7AA6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cs typeface="Times New Roman" panose="02020603050405020304" pitchFamily="18" charset="0"/>
                </a:rPr>
                <a:t>ТВОРЧЕСКИЙ </a:t>
              </a:r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Black" panose="00000A00000000000000" pitchFamily="2" charset="-52"/>
                  <a:cs typeface="Times New Roman" panose="02020603050405020304" pitchFamily="18" charset="0"/>
                </a:rPr>
                <a:t>ТИМ</a:t>
              </a:r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cs typeface="Times New Roman" panose="02020603050405020304" pitchFamily="18" charset="0"/>
                </a:rPr>
                <a:t>БИЛДИНГ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9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483" y="3453"/>
            <a:ext cx="5560517" cy="44379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48245"/>
            <a:ext cx="4652803" cy="45097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744422" y="1038913"/>
            <a:ext cx="458971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ЭМОЦИОНАЛЬНО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ПРОКАЧЕННАЯ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ПРОГРАММА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9504CF9-1F9A-4DE3-AAC5-A08444F9CB30}"/>
              </a:ext>
            </a:extLst>
          </p:cNvPr>
          <p:cNvSpPr/>
          <p:nvPr/>
        </p:nvSpPr>
        <p:spPr>
          <a:xfrm>
            <a:off x="2133600" y="3717350"/>
            <a:ext cx="8316686" cy="2143986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645E156-11F4-4D51-8367-65B916CE5158}"/>
              </a:ext>
            </a:extLst>
          </p:cNvPr>
          <p:cNvSpPr/>
          <p:nvPr/>
        </p:nvSpPr>
        <p:spPr>
          <a:xfrm>
            <a:off x="2744422" y="3962407"/>
            <a:ext cx="7313978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… где нет коммуникационных барьеров,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сложных бизнес-стратегий, сроков и аврала.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А лишь чистое творчество и фантазия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для решения поставленной задачи!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744422" y="2937425"/>
            <a:ext cx="555152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возвращающая в детство …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29F01C-A936-4B18-A56A-5BFCCDD9E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316" y="868769"/>
            <a:ext cx="3173942" cy="21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447504"/>
            <a:chOff x="970647" y="1685536"/>
            <a:chExt cx="10430279" cy="3447504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1966059"/>
              <a:chOff x="970647" y="1685536"/>
              <a:chExt cx="2193081" cy="196605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ТИМБИЛДИНГ</a:t>
                </a:r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447504"/>
              <a:chOff x="3699549" y="1685536"/>
              <a:chExt cx="2786043" cy="344750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РАСКРЫТИЕ</a:t>
                </a:r>
                <a:br>
                  <a:rPr lang="ru-RU" dirty="0"/>
                </a:br>
                <a:r>
                  <a:rPr lang="ru-RU" dirty="0"/>
                  <a:t>ПОТЕНЦИАЛА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КОМАНДНОЕ</a:t>
                </a:r>
                <a:br>
                  <a:rPr lang="ru-RU" dirty="0"/>
                </a:br>
                <a:r>
                  <a:rPr lang="ru-RU" dirty="0"/>
                  <a:t>ВЗАИМОДЕЙСТВИЕ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РАЗВЛЕЧЕНИЕ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14007" y="1685536"/>
              <a:ext cx="2193081" cy="2042257"/>
              <a:chOff x="6492165" y="1685536"/>
              <a:chExt cx="2193081" cy="204225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492165" y="2978870"/>
                <a:ext cx="2193081" cy="74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sz="3200" dirty="0"/>
                  <a:t>20-400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2–2,5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ЧАСА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121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творческий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757AC56-C211-4C90-AC60-AED256BE7DAD}"/>
              </a:ext>
            </a:extLst>
          </p:cNvPr>
          <p:cNvSpPr txBox="1"/>
          <p:nvPr/>
        </p:nvSpPr>
        <p:spPr>
          <a:xfrm>
            <a:off x="6884889" y="3528439"/>
            <a:ext cx="1570379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marL="0" indent="0">
              <a:buNone/>
            </a:pPr>
            <a:r>
              <a:rPr lang="ru-RU" dirty="0"/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37067E4-013F-4A9B-BB54-4554C5FEBFA5}"/>
              </a:ext>
            </a:extLst>
          </p:cNvPr>
          <p:cNvGrpSpPr/>
          <p:nvPr/>
        </p:nvGrpSpPr>
        <p:grpSpPr>
          <a:xfrm>
            <a:off x="2019300" y="4928756"/>
            <a:ext cx="8153400" cy="1187249"/>
            <a:chOff x="2019300" y="4928756"/>
            <a:chExt cx="8153400" cy="1187249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96E24794-59C8-4868-BCB3-64A51A49FC95}"/>
                </a:ext>
              </a:extLst>
            </p:cNvPr>
            <p:cNvSpPr/>
            <p:nvPr/>
          </p:nvSpPr>
          <p:spPr>
            <a:xfrm>
              <a:off x="2019300" y="4928756"/>
              <a:ext cx="8153400" cy="1187249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1F6518A9-F7F6-4FD9-A7F6-0DB29E5F4439}"/>
                </a:ext>
              </a:extLst>
            </p:cNvPr>
            <p:cNvSpPr/>
            <p:nvPr/>
          </p:nvSpPr>
          <p:spPr>
            <a:xfrm>
              <a:off x="2590873" y="5115252"/>
              <a:ext cx="7010252" cy="7694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22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Выявляем творческие способности коллектива </a:t>
              </a:r>
              <a:br>
                <a:rPr lang="ru-RU" sz="22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ru-RU" sz="22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и глубину каждого в отдельности!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494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творческий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494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творческий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B980B5-285D-4672-9D60-C04E57F30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762" y="1574595"/>
            <a:ext cx="1470074" cy="2227386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72ED81C-80B2-498A-A020-0617397E2CA3}"/>
              </a:ext>
            </a:extLst>
          </p:cNvPr>
          <p:cNvSpPr/>
          <p:nvPr/>
        </p:nvSpPr>
        <p:spPr>
          <a:xfrm>
            <a:off x="886738" y="3954408"/>
            <a:ext cx="2456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музыкальные трубки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r>
              <a:rPr lang="en-US" sz="1600" dirty="0" err="1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Boomwhackers</a:t>
            </a:r>
            <a:br>
              <a:rPr lang="en-US" sz="16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(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бумвокерс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)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A5458ED-20F2-4583-AFAA-B64CD20F5F66}"/>
              </a:ext>
            </a:extLst>
          </p:cNvPr>
          <p:cNvSpPr/>
          <p:nvPr/>
        </p:nvSpPr>
        <p:spPr>
          <a:xfrm>
            <a:off x="4867935" y="3714202"/>
            <a:ext cx="24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реквизит</a:t>
            </a:r>
            <a:endParaRPr lang="en-US" sz="16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5BBE24C-EB0B-4B2F-A8C1-EAA157766F67}"/>
              </a:ext>
            </a:extLst>
          </p:cNvPr>
          <p:cNvSpPr/>
          <p:nvPr/>
        </p:nvSpPr>
        <p:spPr>
          <a:xfrm>
            <a:off x="9327507" y="3957373"/>
            <a:ext cx="24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расходные</a:t>
            </a:r>
            <a:b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</a:b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материалы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Creata Medium" panose="00000600000000000000" pitchFamily="2" charset="-52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3248101" y="4957738"/>
            <a:ext cx="5695791" cy="912431"/>
            <a:chOff x="3248101" y="4771061"/>
            <a:chExt cx="5695791" cy="91243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3248101" y="5283382"/>
              <a:ext cx="56957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sz="2000" dirty="0">
                  <a:solidFill>
                    <a:schemeClr val="bg1">
                      <a:lumMod val="85000"/>
                    </a:schemeClr>
                  </a:solidFill>
                </a:rPr>
                <a:t>уровень доверия к команде и друг к другу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5142852" y="4771061"/>
              <a:ext cx="1906292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ПОВЫШАЕМ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659" y="1858709"/>
            <a:ext cx="2289924" cy="1966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582" y="1805685"/>
            <a:ext cx="2164221" cy="2164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558" y="2500935"/>
            <a:ext cx="1521944" cy="9385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2787">
            <a:off x="10346934" y="2950070"/>
            <a:ext cx="1265030" cy="9494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4474">
            <a:off x="9948633" y="1776582"/>
            <a:ext cx="1348750" cy="8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547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творческий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677425" y="3318613"/>
            <a:ext cx="1643399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отличный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настрой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035796" y="3318613"/>
            <a:ext cx="2640466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психологическая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состыковка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команды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737033" y="3318613"/>
            <a:ext cx="2507418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возможность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самовыражения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C715AEC-F6A6-4359-B5C9-E238271E8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  <a:endCxn id="90" idx="4"/>
          </p:cNvCxnSpPr>
          <p:nvPr/>
        </p:nvCxnSpPr>
        <p:spPr>
          <a:xfrm flipH="1">
            <a:off x="1547150" y="1712417"/>
            <a:ext cx="4818" cy="3747519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b="1" dirty="0">
                  <a:solidFill>
                    <a:srgbClr val="131313"/>
                  </a:solidFill>
                </a:rPr>
                <a:t>1.   Активная разминка</a:t>
              </a:r>
              <a:endParaRPr lang="ru-RU" sz="1800" dirty="0">
                <a:solidFill>
                  <a:srgbClr val="131313"/>
                </a:solidFill>
              </a:endParaRP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Физические игры с позитивным настроем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7557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b="1" dirty="0">
                  <a:solidFill>
                    <a:srgbClr val="131313"/>
                  </a:solidFill>
                </a:rPr>
                <a:t>2.   Музыкальный круг</a:t>
              </a:r>
              <a:endParaRPr lang="ru-RU" sz="1800" dirty="0">
                <a:solidFill>
                  <a:srgbClr val="131313"/>
                </a:solidFill>
              </a:endParaRP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Сонастройка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 с помощью музыкальных трубок </a:t>
              </a:r>
              <a:r>
                <a:rPr lang="ru-RU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boomwhackers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 </a:t>
              </a:r>
              <a:r>
                <a:rPr lang="ru-RU" sz="1400" dirty="0">
                  <a:solidFill>
                    <a:schemeClr val="bg1">
                      <a:lumMod val="75000"/>
                    </a:schemeClr>
                  </a:solidFill>
                  <a:latin typeface="Creata Medium" panose="00000600000000000000" pitchFamily="2" charset="-52"/>
                </a:rPr>
                <a:t>(</a:t>
              </a:r>
              <a:r>
                <a:rPr lang="ru-RU" sz="1400" dirty="0" err="1">
                  <a:solidFill>
                    <a:schemeClr val="bg1">
                      <a:lumMod val="75000"/>
                    </a:schemeClr>
                  </a:solidFill>
                  <a:latin typeface="Creata Medium" panose="00000600000000000000" pitchFamily="2" charset="-52"/>
                </a:rPr>
                <a:t>бумвокерс</a:t>
              </a:r>
              <a:r>
                <a:rPr lang="ru-RU" sz="1400" dirty="0">
                  <a:solidFill>
                    <a:schemeClr val="bg1">
                      <a:lumMod val="7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492509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b="1" dirty="0">
                  <a:solidFill>
                    <a:srgbClr val="131313"/>
                  </a:solidFill>
                </a:rPr>
                <a:t>3.   Деление на команды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Быстрое распределение команд по цветам трубок и получение реквизита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265734"/>
            <a:ext cx="9405332" cy="701080"/>
            <a:chOff x="3070655" y="2185499"/>
            <a:chExt cx="8516287" cy="70108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b="1" dirty="0">
                  <a:solidFill>
                    <a:srgbClr val="131313"/>
                  </a:solidFill>
                </a:rPr>
                <a:t>4.   Подготовка выступлений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Приготовление костюмов и декораций + постановка номера под  заданную мелодию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5041724"/>
            <a:ext cx="9405332" cy="701080"/>
            <a:chOff x="3070655" y="2185499"/>
            <a:chExt cx="8516287" cy="70108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b="1" dirty="0">
                  <a:solidFill>
                    <a:srgbClr val="131313"/>
                  </a:solidFill>
                </a:rPr>
                <a:t>5.   Концерт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Выступления команд с общим ярким музыкальным финалом!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043189" cy="338554"/>
              <a:chOff x="1300766" y="1240666"/>
              <a:chExt cx="1043189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04318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054156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2177209" y="1507086"/>
              <a:ext cx="1902088" cy="338554"/>
              <a:chOff x="441868" y="1439065"/>
              <a:chExt cx="1902088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441868" y="1508882"/>
                <a:ext cx="1902088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2020986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4164466" y="1581372"/>
              <a:ext cx="454027" cy="338554"/>
              <a:chOff x="821423" y="1242245"/>
              <a:chExt cx="236735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821423" y="1303014"/>
                <a:ext cx="236735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886120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4713727" y="1515083"/>
              <a:ext cx="3818360" cy="338554"/>
              <a:chOff x="-1474403" y="1428372"/>
              <a:chExt cx="3818360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-1474403" y="1490718"/>
                <a:ext cx="3818360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2005884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2921044-DC8A-4E28-A745-0312A8648DF8}"/>
                </a:ext>
              </a:extLst>
            </p:cNvPr>
            <p:cNvGrpSpPr/>
            <p:nvPr/>
          </p:nvGrpSpPr>
          <p:grpSpPr>
            <a:xfrm>
              <a:off x="8617257" y="1581372"/>
              <a:ext cx="2476410" cy="338554"/>
              <a:chOff x="-132454" y="1242245"/>
              <a:chExt cx="2476410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B2776C5B-D0AE-4B7C-A31A-0F54B08E96A2}"/>
                  </a:ext>
                </a:extLst>
              </p:cNvPr>
              <p:cNvSpPr/>
              <p:nvPr/>
            </p:nvSpPr>
            <p:spPr>
              <a:xfrm>
                <a:off x="-132454" y="1303014"/>
                <a:ext cx="2476410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2-2,5 часа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886" y="5181409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885" y="4419311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885" y="364052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10640" y="2889921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79072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547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творческий тимбилдинг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FE4CBF9-80AB-452E-A273-55004F7D3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DC7C15A-098D-468A-B389-6F08886C8AC1}"/>
              </a:ext>
            </a:extLst>
          </p:cNvPr>
          <p:cNvGrpSpPr/>
          <p:nvPr/>
        </p:nvGrpSpPr>
        <p:grpSpPr>
          <a:xfrm>
            <a:off x="2029708" y="1618301"/>
            <a:ext cx="3844336" cy="2837339"/>
            <a:chOff x="2029708" y="399347"/>
            <a:chExt cx="3844336" cy="2837339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A5C0B1C3-865D-4706-89E4-C3222196D480}"/>
                </a:ext>
              </a:extLst>
            </p:cNvPr>
            <p:cNvSpPr/>
            <p:nvPr/>
          </p:nvSpPr>
          <p:spPr>
            <a:xfrm>
              <a:off x="2029708" y="399347"/>
              <a:ext cx="3844336" cy="2837339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Прямоугольник: скругленные углы 81">
              <a:extLst>
                <a:ext uri="{FF2B5EF4-FFF2-40B4-BE49-F238E27FC236}">
                  <a16:creationId xmlns:a16="http://schemas.microsoft.com/office/drawing/2014/main" id="{19D5EF94-9B66-49B2-8B04-FC09FF9E3E8D}"/>
                </a:ext>
              </a:extLst>
            </p:cNvPr>
            <p:cNvSpPr/>
            <p:nvPr/>
          </p:nvSpPr>
          <p:spPr>
            <a:xfrm>
              <a:off x="2029708" y="399350"/>
              <a:ext cx="3844336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7FA06BDE-4659-4F51-A153-CDAE59456A5A}"/>
                </a:ext>
              </a:extLst>
            </p:cNvPr>
            <p:cNvSpPr/>
            <p:nvPr/>
          </p:nvSpPr>
          <p:spPr>
            <a:xfrm>
              <a:off x="3086099" y="516541"/>
              <a:ext cx="1731564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Стоимость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E115559-BAB7-4E83-A953-F5435674F3F5}"/>
                </a:ext>
              </a:extLst>
            </p:cNvPr>
            <p:cNvSpPr txBox="1"/>
            <p:nvPr/>
          </p:nvSpPr>
          <p:spPr>
            <a:xfrm>
              <a:off x="2434695" y="1356164"/>
              <a:ext cx="288676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 algn="ctr"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/>
                </a:rPr>
                <a:t>от </a:t>
              </a:r>
              <a:r>
                <a:rPr lang="ru-RU" b="1" dirty="0">
                  <a:solidFill>
                    <a:srgbClr val="131313"/>
                  </a:solidFill>
                  <a:latin typeface="Creata Medium"/>
                </a:rPr>
                <a:t>1500 ₽ за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/>
                </a:rPr>
                <a:t>человека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Medium"/>
              </a:endParaRPr>
            </a:p>
          </p:txBody>
        </p: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1F4126CD-9223-4B0A-9883-CF36F7B2C42F}"/>
                </a:ext>
              </a:extLst>
            </p:cNvPr>
            <p:cNvCxnSpPr>
              <a:cxnSpLocks/>
            </p:cNvCxnSpPr>
            <p:nvPr/>
          </p:nvCxnSpPr>
          <p:spPr>
            <a:xfrm>
              <a:off x="2342899" y="1894391"/>
              <a:ext cx="321795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991C9B14-596C-4CA7-BDBD-2156A6F497F8}"/>
                </a:ext>
              </a:extLst>
            </p:cNvPr>
            <p:cNvSpPr/>
            <p:nvPr/>
          </p:nvSpPr>
          <p:spPr>
            <a:xfrm>
              <a:off x="2756677" y="2352590"/>
              <a:ext cx="23903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от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70 000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6CC08BD2-ECF9-4201-A485-ACDC12AB97FD}"/>
                </a:ext>
              </a:extLst>
            </p:cNvPr>
            <p:cNvSpPr/>
            <p:nvPr/>
          </p:nvSpPr>
          <p:spPr>
            <a:xfrm>
              <a:off x="2342899" y="2065448"/>
              <a:ext cx="3217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Минимальная стоимость программы: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35D7ED6-DCE3-4564-8D77-41E2E83A7573}"/>
              </a:ext>
            </a:extLst>
          </p:cNvPr>
          <p:cNvGrpSpPr/>
          <p:nvPr/>
        </p:nvGrpSpPr>
        <p:grpSpPr>
          <a:xfrm>
            <a:off x="6370665" y="1618300"/>
            <a:ext cx="3844336" cy="2837339"/>
            <a:chOff x="6370665" y="1328260"/>
            <a:chExt cx="3844336" cy="2837339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4BE155E0-B50C-44D0-B108-8D913A67258B}"/>
                </a:ext>
              </a:extLst>
            </p:cNvPr>
            <p:cNvSpPr/>
            <p:nvPr/>
          </p:nvSpPr>
          <p:spPr>
            <a:xfrm>
              <a:off x="6370665" y="1328260"/>
              <a:ext cx="3844336" cy="2837339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07CE85EB-290B-4C08-A686-12ED03B1C75C}"/>
                </a:ext>
              </a:extLst>
            </p:cNvPr>
            <p:cNvSpPr/>
            <p:nvPr/>
          </p:nvSpPr>
          <p:spPr>
            <a:xfrm>
              <a:off x="6370665" y="1328263"/>
              <a:ext cx="3844336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8460DE74-D7C7-4716-9825-4017063BFAA6}"/>
                </a:ext>
              </a:extLst>
            </p:cNvPr>
            <p:cNvSpPr/>
            <p:nvPr/>
          </p:nvSpPr>
          <p:spPr>
            <a:xfrm>
              <a:off x="7278780" y="1445454"/>
              <a:ext cx="2028119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200" dirty="0">
                  <a:solidFill>
                    <a:prstClr val="white">
                      <a:lumMod val="95000"/>
                    </a:prstClr>
                  </a:solidFill>
                  <a:latin typeface="Creata Black" panose="00000A00000000000000" pitchFamily="2" charset="-52"/>
                </a:rPr>
                <a:t>+ доп. опция</a:t>
              </a:r>
              <a:endPara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91AA89A-1C1E-408B-AEBC-6529A68FC939}"/>
                </a:ext>
              </a:extLst>
            </p:cNvPr>
            <p:cNvSpPr txBox="1"/>
            <p:nvPr/>
          </p:nvSpPr>
          <p:spPr>
            <a:xfrm>
              <a:off x="6471911" y="2285078"/>
              <a:ext cx="36418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 algn="ctr"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Интеграция барабанного блока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AFC55AFE-0FFF-4724-8010-4BC3DFD0791E}"/>
                </a:ext>
              </a:extLst>
            </p:cNvPr>
            <p:cNvCxnSpPr>
              <a:cxnSpLocks/>
            </p:cNvCxnSpPr>
            <p:nvPr/>
          </p:nvCxnSpPr>
          <p:spPr>
            <a:xfrm>
              <a:off x="6683856" y="3132861"/>
              <a:ext cx="321795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4692F3EB-C50F-4D49-AFB1-2A234618CC23}"/>
                </a:ext>
              </a:extLst>
            </p:cNvPr>
            <p:cNvSpPr/>
            <p:nvPr/>
          </p:nvSpPr>
          <p:spPr>
            <a:xfrm>
              <a:off x="6594293" y="3281503"/>
              <a:ext cx="3397084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/>
                </a:rPr>
                <a:t>+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1000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/>
                </a:rPr>
                <a:t>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/>
                  <a:cs typeface="Calibri Light"/>
                </a:rPr>
                <a:t>₽ за человека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ADC4832-A8DE-4573-9C5D-103854AE9E51}"/>
                </a:ext>
              </a:extLst>
            </p:cNvPr>
            <p:cNvSpPr/>
            <p:nvPr/>
          </p:nvSpPr>
          <p:spPr>
            <a:xfrm>
              <a:off x="6683856" y="2564860"/>
              <a:ext cx="3217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(продолжительность: 30 минут)</a:t>
              </a:r>
            </a:p>
          </p:txBody>
        </p:sp>
      </p:grp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C8174A5B-E9F7-4317-99E5-3C7B50B43910}"/>
              </a:ext>
            </a:extLst>
          </p:cNvPr>
          <p:cNvSpPr/>
          <p:nvPr/>
        </p:nvSpPr>
        <p:spPr>
          <a:xfrm>
            <a:off x="2029708" y="5382205"/>
            <a:ext cx="4066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Ведущий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Team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-лидеры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Доставка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Готовый реквизит для номеров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9EA1C88C-6ADA-4E45-A839-68FA6282403B}"/>
              </a:ext>
            </a:extLst>
          </p:cNvPr>
          <p:cNvSpPr/>
          <p:nvPr/>
        </p:nvSpPr>
        <p:spPr>
          <a:xfrm>
            <a:off x="6370665" y="5381794"/>
            <a:ext cx="384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Расходные материалы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Музыкальные трубки на всех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Тамбурины и маракасы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Барабаны (опционально)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7704ACAA-A7A8-497E-B3BE-88BE32E989E8}"/>
              </a:ext>
            </a:extLst>
          </p:cNvPr>
          <p:cNvSpPr/>
          <p:nvPr/>
        </p:nvSpPr>
        <p:spPr>
          <a:xfrm>
            <a:off x="4363793" y="4854628"/>
            <a:ext cx="346441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Black" panose="00000A00000000000000" pitchFamily="2" charset="-52"/>
              </a:rPr>
              <a:t>В СТОИМОСТЬ ВХОДИТ:</a:t>
            </a:r>
          </a:p>
        </p:txBody>
      </p:sp>
    </p:spTree>
    <p:extLst>
      <p:ext uri="{BB962C8B-B14F-4D97-AF65-F5344CB8AC3E}">
        <p14:creationId xmlns:p14="http://schemas.microsoft.com/office/powerpoint/2010/main" val="6692766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4028</TotalTime>
  <Words>461</Words>
  <Application>Microsoft Office PowerPoint</Application>
  <PresentationFormat>Широкоэкранный</PresentationFormat>
  <Paragraphs>102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Microsoft Office User</cp:lastModifiedBy>
  <cp:revision>215</cp:revision>
  <dcterms:created xsi:type="dcterms:W3CDTF">2020-03-18T09:18:51Z</dcterms:created>
  <dcterms:modified xsi:type="dcterms:W3CDTF">2020-09-26T17:01:52Z</dcterms:modified>
</cp:coreProperties>
</file>