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2" r:id="rId2"/>
    <p:sldId id="293" r:id="rId3"/>
    <p:sldId id="289" r:id="rId4"/>
    <p:sldId id="290" r:id="rId5"/>
    <p:sldId id="288" r:id="rId6"/>
    <p:sldId id="260" r:id="rId7"/>
    <p:sldId id="295" r:id="rId8"/>
    <p:sldId id="305" r:id="rId9"/>
    <p:sldId id="306" r:id="rId10"/>
    <p:sldId id="307" r:id="rId11"/>
    <p:sldId id="304" r:id="rId12"/>
    <p:sldId id="301" r:id="rId13"/>
    <p:sldId id="308" r:id="rId14"/>
    <p:sldId id="303" r:id="rId15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reata" panose="020B0604020202020204" charset="0"/>
      <p:regular r:id="rId22"/>
    </p:embeddedFont>
    <p:embeddedFont>
      <p:font typeface="Creata Black" panose="020B0604020202020204" charset="0"/>
      <p:bold r:id="rId23"/>
    </p:embeddedFont>
    <p:embeddedFont>
      <p:font typeface="Creata Medium" panose="020B0604020202020204" charset="0"/>
      <p:regular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9204"/>
    <a:srgbClr val="1D7103"/>
    <a:srgbClr val="76CE00"/>
    <a:srgbClr val="2EB305"/>
    <a:srgbClr val="1D1D1E"/>
    <a:srgbClr val="2FBB05"/>
    <a:srgbClr val="30BC05"/>
    <a:srgbClr val="1D1D1F"/>
    <a:srgbClr val="131313"/>
    <a:srgbClr val="17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2EFA7F-B33E-4879-B224-917860E99F76}" v="24" dt="2020-09-26T16:57:10.1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99" autoAdjust="0"/>
    <p:restoredTop sz="94660"/>
  </p:normalViewPr>
  <p:slideViewPr>
    <p:cSldViewPr snapToGrid="0">
      <p:cViewPr>
        <p:scale>
          <a:sx n="112" d="100"/>
          <a:sy n="112" d="100"/>
        </p:scale>
        <p:origin x="1336" y="2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Исаева Людмила" userId="fdb6b1ee36a9585b" providerId="Windows Live" clId="Web-{432EFA7F-B33E-4879-B224-917860E99F76}"/>
    <pc:docChg chg="modSld">
      <pc:chgData name="Исаева Людмила" userId="fdb6b1ee36a9585b" providerId="Windows Live" clId="Web-{432EFA7F-B33E-4879-B224-917860E99F76}" dt="2020-09-26T16:57:09.966" v="21" actId="20577"/>
      <pc:docMkLst>
        <pc:docMk/>
      </pc:docMkLst>
      <pc:sldChg chg="modSp">
        <pc:chgData name="Исаева Людмила" userId="fdb6b1ee36a9585b" providerId="Windows Live" clId="Web-{432EFA7F-B33E-4879-B224-917860E99F76}" dt="2020-09-26T16:57:08.982" v="20" actId="20577"/>
        <pc:sldMkLst>
          <pc:docMk/>
          <pc:sldMk cId="2851506903" sldId="305"/>
        </pc:sldMkLst>
        <pc:spChg chg="mod">
          <ac:chgData name="Исаева Людмила" userId="fdb6b1ee36a9585b" providerId="Windows Live" clId="Web-{432EFA7F-B33E-4879-B224-917860E99F76}" dt="2020-09-26T16:56:56.357" v="11" actId="20577"/>
          <ac:spMkLst>
            <pc:docMk/>
            <pc:sldMk cId="2851506903" sldId="305"/>
            <ac:spMk id="91" creationId="{6B17B7B5-5579-4632-A381-A93BBA3D19EF}"/>
          </ac:spMkLst>
        </pc:spChg>
        <pc:spChg chg="mod">
          <ac:chgData name="Исаева Людмила" userId="fdb6b1ee36a9585b" providerId="Windows Live" clId="Web-{432EFA7F-B33E-4879-B224-917860E99F76}" dt="2020-09-26T16:57:08.982" v="20" actId="20577"/>
          <ac:spMkLst>
            <pc:docMk/>
            <pc:sldMk cId="2851506903" sldId="305"/>
            <ac:spMk id="134" creationId="{2EC89CCB-333C-404D-8BD7-4993EDB8579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F6625-81C5-4700-B3F5-87A567892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7ED53A-5A6E-4CF1-8A92-8CF382481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B7BF1-1F26-468E-B9CB-027CDF65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548BD3-6F21-4456-9498-2BB0C48A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D742F9-0657-4811-BA10-4508ED3B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9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5D145-D07B-4FBA-851B-63BE166A8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C363E8-B0EE-4069-9B3C-A256DABCF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E8CE99-B966-4409-881A-3FB8D877A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7DE5D1-BECA-4B42-A55A-120A8995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7E37A6-D6CC-4876-B710-49523910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73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702F732-6914-406F-B819-A7FA25371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ADFC5F-BDB3-46D2-8D95-BCF77E435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5D476-4296-4EEE-BEA9-512CD637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3A9DE6-14D8-49ED-9B62-327E83A18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D7DE95-FAA8-4B84-95EB-240AFC2F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3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4A054B-7665-4A1C-8220-0FB181CB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D936AA-4B90-43A9-B049-126B91C7E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53B1E8-DFCC-47C7-BBE5-46521A81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D51B2-5644-4558-80FE-D88B9A1BA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D22D33-D207-4EB6-9FB5-D759D15B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6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AE5A8-56CE-49CE-9131-C5D40757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66EB32-C01C-4909-91E6-31965C717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38177A-D3CF-4604-AF60-2A73B87B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24F932-BB98-4303-8C79-306149C9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81C3E1-4985-486D-AAE8-080AE559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44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7A864-DCF1-4B5A-96DF-2ED2A53E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97E203-C3EA-4C06-B05A-B6834578D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8A3CD5-A801-4512-AA78-2758CD776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8658F9-0C26-43B0-9B99-E44E785A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13DEB0-5234-4A51-8A40-3BDA62B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9C30BE-337C-4C36-B58E-E128AD66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24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ABFB19-CC74-4871-BB59-EC46F8CF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D76D21-02D5-4EC9-A0BD-F8A31523F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413EBE-16A3-472A-914B-E79001E94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24565E-8097-4928-88D1-F9CE5693E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B50B94-2195-44D6-9DA5-4AF96D986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7ACD3F-0EE5-4031-9685-38A70476A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E0DC6B3-451E-4A92-9CE1-365CB174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18A79A-8F39-4EBB-BC90-122C5534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23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DFD42-68B1-4EF4-A0DC-5EFAB097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54432-EEE5-4449-928E-ADA14662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6F6DBB-5652-4436-BC33-EBAB0DA9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5335DB-70DD-40C9-B64F-0962D9BE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89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873B4D-B735-48B4-A291-2D7F338B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A1D1DC-3EED-4F19-82B4-AE552A33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9BAFCD-3974-442C-B814-0DB253A1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95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87406-AE43-4EB7-AAB6-083A41F37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3D416D-CA1E-4ACD-8EE1-16B357939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675FB2-98D7-4590-9637-9DA15A778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BD9A56-CAB5-4908-8AA5-F61B550B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539BB2-A4BB-47EF-8894-DC3E9387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7649D5-B516-4ADE-A7F6-6C7C31B4D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90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4B9E6-C758-40C4-808C-559472D0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39B98A-4994-42A6-8AD1-70ABC6718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D17609-5D13-4E3E-840B-5F09010B0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8DB63A-804E-4423-A9CA-702713F4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11732A-436D-4FA8-AFE5-246559CF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63FE3E-205F-4293-93D7-AA6F44F2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1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0261E-F567-4DE9-9714-22B7E6E3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E9C2A5-5C0E-4631-A32B-FE8CF09B2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0420F8-5AC6-4DCC-90BB-C86A60C96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7DD397-57AF-48D4-9278-2D7B94EBA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4CE78D-C1E0-4D21-8F0C-0E5E3D502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19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10" Type="http://schemas.openxmlformats.org/officeDocument/2006/relationships/image" Target="../media/image39.jpeg"/><Relationship Id="rId4" Type="http://schemas.microsoft.com/office/2007/relationships/hdphoto" Target="../media/hdphoto7.wdp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em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ello@taraboom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4F34B3-C228-4AFC-9F86-D713DAFD8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416F1F8-6734-4FA3-893A-8D4770BF1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5" y="1737356"/>
            <a:ext cx="5401067" cy="3383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1FB04B-521B-404F-8A87-AB6FF4EB85AF}"/>
              </a:ext>
            </a:extLst>
          </p:cNvPr>
          <p:cNvSpPr txBox="1"/>
          <p:nvPr/>
        </p:nvSpPr>
        <p:spPr>
          <a:xfrm>
            <a:off x="5290329" y="6023894"/>
            <a:ext cx="161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69204"/>
                </a:solidFill>
                <a:latin typeface="Creata Medium" panose="00000600000000000000" pitchFamily="2" charset="-52"/>
              </a:rPr>
              <a:t>taraboom.ru</a:t>
            </a:r>
            <a:endParaRPr lang="ru-RU" dirty="0">
              <a:solidFill>
                <a:srgbClr val="269204"/>
              </a:solidFill>
              <a:latin typeface="Creata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07734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57973D-AC82-4409-99C7-A4156D8BC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D3B114A-0F6A-4779-B62A-6B9DF55CE9EE}"/>
              </a:ext>
            </a:extLst>
          </p:cNvPr>
          <p:cNvSpPr txBox="1"/>
          <p:nvPr/>
        </p:nvSpPr>
        <p:spPr>
          <a:xfrm>
            <a:off x="270439" y="350378"/>
            <a:ext cx="2811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ЭЛИС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квестовые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 задания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6DBB854-7B8E-834B-9AC2-8C19DA58C8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370" y="869010"/>
            <a:ext cx="2593398" cy="1469668"/>
          </a:xfrm>
          <a:prstGeom prst="roundRect">
            <a:avLst>
              <a:gd name="adj" fmla="val 3774"/>
            </a:avLst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83C9344-98E6-6F48-A982-B36D88E315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359" y="4911621"/>
            <a:ext cx="2593398" cy="1469673"/>
          </a:xfrm>
          <a:prstGeom prst="roundRect">
            <a:avLst>
              <a:gd name="adj" fmla="val 3774"/>
            </a:avLst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B9B1AF4-E5C6-0840-90B2-0A48804C83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1" r="-171"/>
          <a:stretch/>
        </p:blipFill>
        <p:spPr>
          <a:xfrm>
            <a:off x="1027359" y="2894550"/>
            <a:ext cx="2593399" cy="1469672"/>
          </a:xfrm>
          <a:prstGeom prst="roundRect">
            <a:avLst>
              <a:gd name="adj" fmla="val 3774"/>
            </a:avLst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8F094E2A-F1E8-424F-9409-9BE925485B97}"/>
              </a:ext>
            </a:extLst>
          </p:cNvPr>
          <p:cNvGrpSpPr/>
          <p:nvPr/>
        </p:nvGrpSpPr>
        <p:grpSpPr>
          <a:xfrm>
            <a:off x="4180831" y="4911623"/>
            <a:ext cx="6974998" cy="1469673"/>
            <a:chOff x="4180831" y="827132"/>
            <a:chExt cx="6974998" cy="146967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1366A53-DD33-493C-8C63-C82162B25931}"/>
                </a:ext>
              </a:extLst>
            </p:cNvPr>
            <p:cNvSpPr txBox="1"/>
            <p:nvPr/>
          </p:nvSpPr>
          <p:spPr>
            <a:xfrm>
              <a:off x="4180831" y="842856"/>
              <a:ext cx="35321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lvl="0">
                <a:defRPr/>
              </a:pPr>
              <a:r>
                <a:rPr lang="ru-RU" sz="24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Загадочный код</a:t>
              </a: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FA1A0A99-50D0-489C-A2E4-1DCD46909B31}"/>
                </a:ext>
              </a:extLst>
            </p:cNvPr>
            <p:cNvSpPr/>
            <p:nvPr/>
          </p:nvSpPr>
          <p:spPr>
            <a:xfrm>
              <a:off x="8553835" y="1221030"/>
              <a:ext cx="2601994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 10 </a:t>
              </a:r>
              <a:r>
                <a:rPr kumimoji="0" lang="ru-RU" sz="32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000 </a:t>
              </a: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₽ / час</a:t>
              </a:r>
              <a:endPara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3565C6EE-FC30-4A7A-91DB-1B293D37F4B3}"/>
                </a:ext>
              </a:extLst>
            </p:cNvPr>
            <p:cNvSpPr/>
            <p:nvPr/>
          </p:nvSpPr>
          <p:spPr>
            <a:xfrm>
              <a:off x="4180831" y="1420863"/>
              <a:ext cx="3217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Задача: </a:t>
              </a:r>
              <a:b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Взломать шифр Цезаря, чтобы ответить на спрятанный вопрос</a:t>
              </a:r>
            </a:p>
          </p:txBody>
        </p: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B2CA83E5-2E1C-4655-B69B-65B0EC3FB4D0}"/>
                </a:ext>
              </a:extLst>
            </p:cNvPr>
            <p:cNvCxnSpPr>
              <a:cxnSpLocks/>
            </p:cNvCxnSpPr>
            <p:nvPr/>
          </p:nvCxnSpPr>
          <p:spPr>
            <a:xfrm>
              <a:off x="7955133" y="827132"/>
              <a:ext cx="0" cy="1469673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B1E33D7-4EA2-481C-86D9-A70B683C4D5C}"/>
              </a:ext>
            </a:extLst>
          </p:cNvPr>
          <p:cNvGrpSpPr/>
          <p:nvPr/>
        </p:nvGrpSpPr>
        <p:grpSpPr>
          <a:xfrm>
            <a:off x="881233" y="869010"/>
            <a:ext cx="10472567" cy="1735523"/>
            <a:chOff x="881233" y="827132"/>
            <a:chExt cx="10472567" cy="173552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3E2C35-7E50-4B94-A782-1A4901B73309}"/>
                </a:ext>
              </a:extLst>
            </p:cNvPr>
            <p:cNvSpPr txBox="1"/>
            <p:nvPr/>
          </p:nvSpPr>
          <p:spPr>
            <a:xfrm>
              <a:off x="4180831" y="842856"/>
              <a:ext cx="35321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lvl="0">
                <a:defRPr/>
              </a:pPr>
              <a:r>
                <a:rPr lang="ru-RU" sz="24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Исторический код</a:t>
              </a: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43BC0A34-895F-458C-883E-89AC51BA1F9E}"/>
                </a:ext>
              </a:extLst>
            </p:cNvPr>
            <p:cNvCxnSpPr>
              <a:cxnSpLocks/>
            </p:cNvCxnSpPr>
            <p:nvPr/>
          </p:nvCxnSpPr>
          <p:spPr>
            <a:xfrm>
              <a:off x="881233" y="2562655"/>
              <a:ext cx="10472567" cy="0"/>
            </a:xfrm>
            <a:prstGeom prst="line">
              <a:avLst/>
            </a:prstGeom>
            <a:ln w="476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C1E9EAB-8448-4D96-A9DB-B624579779F3}"/>
                </a:ext>
              </a:extLst>
            </p:cNvPr>
            <p:cNvSpPr/>
            <p:nvPr/>
          </p:nvSpPr>
          <p:spPr>
            <a:xfrm>
              <a:off x="8594711" y="1221030"/>
              <a:ext cx="2520242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10 0</a:t>
              </a:r>
              <a:r>
                <a:rPr kumimoji="0" lang="ru-RU" sz="32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00 </a:t>
              </a: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₽ / час</a:t>
              </a:r>
              <a:endPara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79D9EFCF-6B45-4F3F-8D8D-3E1B80C9A533}"/>
                </a:ext>
              </a:extLst>
            </p:cNvPr>
            <p:cNvSpPr/>
            <p:nvPr/>
          </p:nvSpPr>
          <p:spPr>
            <a:xfrm>
              <a:off x="4180831" y="1420863"/>
              <a:ext cx="3217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Задача: </a:t>
              </a:r>
              <a:b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Пройти </a:t>
              </a:r>
              <a:r>
                <a:rPr lang="ru-RU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квиз</a:t>
              </a:r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, собранный </a:t>
              </a:r>
              <a:b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из 4 категорий вопросов</a:t>
              </a:r>
            </a:p>
          </p:txBody>
        </p: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1B134D70-5E90-4F98-B6D9-DA3BCADF18FA}"/>
                </a:ext>
              </a:extLst>
            </p:cNvPr>
            <p:cNvCxnSpPr>
              <a:cxnSpLocks/>
            </p:cNvCxnSpPr>
            <p:nvPr/>
          </p:nvCxnSpPr>
          <p:spPr>
            <a:xfrm>
              <a:off x="7955133" y="827132"/>
              <a:ext cx="0" cy="1469673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FB52F40-CFF3-4715-BA35-141B72A10A5A}"/>
              </a:ext>
            </a:extLst>
          </p:cNvPr>
          <p:cNvGrpSpPr/>
          <p:nvPr/>
        </p:nvGrpSpPr>
        <p:grpSpPr>
          <a:xfrm>
            <a:off x="881233" y="2890316"/>
            <a:ext cx="10472567" cy="1735523"/>
            <a:chOff x="881233" y="827132"/>
            <a:chExt cx="10472567" cy="173552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33EC655-024D-4AD1-BEFE-0C6A8D56B15E}"/>
                </a:ext>
              </a:extLst>
            </p:cNvPr>
            <p:cNvSpPr txBox="1"/>
            <p:nvPr/>
          </p:nvSpPr>
          <p:spPr>
            <a:xfrm>
              <a:off x="4180831" y="842856"/>
              <a:ext cx="35321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lvl="0">
                <a:defRPr/>
              </a:pPr>
              <a:r>
                <a:rPr lang="ru-RU" sz="24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Запутанный код</a:t>
              </a:r>
            </a:p>
          </p:txBody>
        </p: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597611B6-DFF7-4CAB-96A0-87F8EDEE8BDE}"/>
                </a:ext>
              </a:extLst>
            </p:cNvPr>
            <p:cNvCxnSpPr>
              <a:cxnSpLocks/>
            </p:cNvCxnSpPr>
            <p:nvPr/>
          </p:nvCxnSpPr>
          <p:spPr>
            <a:xfrm>
              <a:off x="881233" y="2562655"/>
              <a:ext cx="10472567" cy="0"/>
            </a:xfrm>
            <a:prstGeom prst="line">
              <a:avLst/>
            </a:prstGeom>
            <a:ln w="476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EAAC7EF4-15C5-47F3-BB2B-759A06C226EB}"/>
                </a:ext>
              </a:extLst>
            </p:cNvPr>
            <p:cNvSpPr/>
            <p:nvPr/>
          </p:nvSpPr>
          <p:spPr>
            <a:xfrm>
              <a:off x="8553835" y="1221030"/>
              <a:ext cx="2601994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 15 </a:t>
              </a:r>
              <a:r>
                <a:rPr kumimoji="0" lang="ru-RU" sz="32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000 </a:t>
              </a: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₽ / час</a:t>
              </a:r>
              <a:endPara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A8DCD77D-9F68-4EA1-A932-D7D7564DDA8B}"/>
                </a:ext>
              </a:extLst>
            </p:cNvPr>
            <p:cNvSpPr/>
            <p:nvPr/>
          </p:nvSpPr>
          <p:spPr>
            <a:xfrm>
              <a:off x="4180831" y="1420863"/>
              <a:ext cx="3217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Задача: </a:t>
              </a:r>
              <a:b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Найти выход из лабиринта, пользуясь только подсказками команды</a:t>
              </a:r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463625DA-A6EC-4863-8DCA-3C4D48047C62}"/>
                </a:ext>
              </a:extLst>
            </p:cNvPr>
            <p:cNvCxnSpPr>
              <a:cxnSpLocks/>
            </p:cNvCxnSpPr>
            <p:nvPr/>
          </p:nvCxnSpPr>
          <p:spPr>
            <a:xfrm>
              <a:off x="7955133" y="827132"/>
              <a:ext cx="0" cy="1469673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8699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0C8F2B-3C32-4FCE-8380-14E05675B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56335D-19B8-4E90-BACB-4C2ADB9DF0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232" y="377110"/>
            <a:ext cx="11439525" cy="6078997"/>
          </a:xfrm>
          <a:prstGeom prst="roundRect">
            <a:avLst>
              <a:gd name="adj" fmla="val 2879"/>
            </a:avLst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C4A04BA-AEA1-48BD-9CFF-7BE04C63B992}"/>
              </a:ext>
            </a:extLst>
          </p:cNvPr>
          <p:cNvSpPr/>
          <p:nvPr/>
        </p:nvSpPr>
        <p:spPr>
          <a:xfrm>
            <a:off x="376232" y="377110"/>
            <a:ext cx="11439525" cy="6091387"/>
          </a:xfrm>
          <a:prstGeom prst="roundRect">
            <a:avLst>
              <a:gd name="adj" fmla="val 3348"/>
            </a:avLst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DFB370-ACCF-41CA-8D3C-DF7CEDDEB019}"/>
              </a:ext>
            </a:extLst>
          </p:cNvPr>
          <p:cNvSpPr/>
          <p:nvPr/>
        </p:nvSpPr>
        <p:spPr>
          <a:xfrm>
            <a:off x="2307940" y="4300711"/>
            <a:ext cx="7576112" cy="10733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  <a:spcAft>
                <a:spcPts val="1000"/>
              </a:spcAft>
            </a:pP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«Танец феи Драже» из балета «Щелкунчик». 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ЭЛИС – настоящий музыкальный инструмент, 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так что мелодию можно настроить практически любую ;)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DB000B1-EB49-4274-BC2A-D8981B107310}"/>
              </a:ext>
            </a:extLst>
          </p:cNvPr>
          <p:cNvSpPr/>
          <p:nvPr/>
        </p:nvSpPr>
        <p:spPr>
          <a:xfrm>
            <a:off x="1800521" y="2972464"/>
            <a:ext cx="8587818" cy="913071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8D46EF5-E2BD-4E01-8CF0-E1BA812902B2}"/>
              </a:ext>
            </a:extLst>
          </p:cNvPr>
          <p:cNvSpPr/>
          <p:nvPr/>
        </p:nvSpPr>
        <p:spPr>
          <a:xfrm>
            <a:off x="2052570" y="3174876"/>
            <a:ext cx="8217314" cy="5207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600" dirty="0">
                <a:solidFill>
                  <a:schemeClr val="bg1"/>
                </a:solidFill>
                <a:latin typeface="Creata Medium" panose="00000600000000000000" pitchFamily="2" charset="-52"/>
              </a:rPr>
              <a:t>А какую мелодию играет музыкальная машина?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945FAC-88F9-4978-8921-ECC4E758529E}"/>
              </a:ext>
            </a:extLst>
          </p:cNvPr>
          <p:cNvSpPr txBox="1"/>
          <p:nvPr/>
        </p:nvSpPr>
        <p:spPr>
          <a:xfrm>
            <a:off x="633296" y="524550"/>
            <a:ext cx="2310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ЭЛИС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частый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3066225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0F297B-BB6B-4BBA-992A-3A3903FA6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5EFED3-F1BD-4243-B258-21194CCDA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070" y="0"/>
            <a:ext cx="4628845" cy="30861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2B28D6-4EE2-43B0-ACF2-EB2A75379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150" y="3771901"/>
            <a:ext cx="4622684" cy="3086104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E3EC1B1-E6AD-4FD0-8998-377E8428C0F2}"/>
              </a:ext>
            </a:extLst>
          </p:cNvPr>
          <p:cNvGrpSpPr/>
          <p:nvPr/>
        </p:nvGrpSpPr>
        <p:grpSpPr>
          <a:xfrm>
            <a:off x="3644010" y="6036444"/>
            <a:ext cx="1074146" cy="450925"/>
            <a:chOff x="5842002" y="4989002"/>
            <a:chExt cx="1074146" cy="450925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1F4907B1-E0D1-468A-91CC-6C1F4230519A}"/>
                </a:ext>
              </a:extLst>
            </p:cNvPr>
            <p:cNvSpPr/>
            <p:nvPr/>
          </p:nvSpPr>
          <p:spPr>
            <a:xfrm>
              <a:off x="5842002" y="4989002"/>
              <a:ext cx="1074146" cy="450925"/>
            </a:xfrm>
            <a:prstGeom prst="roundRect">
              <a:avLst>
                <a:gd name="adj" fmla="val 17011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Сердце 27">
              <a:extLst>
                <a:ext uri="{FF2B5EF4-FFF2-40B4-BE49-F238E27FC236}">
                  <a16:creationId xmlns:a16="http://schemas.microsoft.com/office/drawing/2014/main" id="{CC5C87A5-17A1-4C96-A29C-4491D21EABF7}"/>
                </a:ext>
              </a:extLst>
            </p:cNvPr>
            <p:cNvSpPr/>
            <p:nvPr/>
          </p:nvSpPr>
          <p:spPr>
            <a:xfrm>
              <a:off x="5966983" y="5089800"/>
              <a:ext cx="273878" cy="231808"/>
            </a:xfrm>
            <a:prstGeom prst="hear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4AB6ED24-EA5D-4712-8854-9CF5602A24B9}"/>
                </a:ext>
              </a:extLst>
            </p:cNvPr>
            <p:cNvSpPr/>
            <p:nvPr/>
          </p:nvSpPr>
          <p:spPr>
            <a:xfrm>
              <a:off x="6282311" y="5039817"/>
              <a:ext cx="57579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562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A7725BF-D5FA-4161-BE0F-F8862CB0895A}"/>
              </a:ext>
            </a:extLst>
          </p:cNvPr>
          <p:cNvSpPr txBox="1"/>
          <p:nvPr/>
        </p:nvSpPr>
        <p:spPr>
          <a:xfrm>
            <a:off x="4973786" y="350378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фото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с мероприятий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67314B9-6266-7B44-B479-B09299927A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453" y="3613857"/>
            <a:ext cx="2886498" cy="2893765"/>
          </a:xfrm>
          <a:prstGeom prst="roundRect">
            <a:avLst>
              <a:gd name="adj" fmla="val 3980"/>
            </a:avLst>
          </a:prstGeom>
          <a:ln w="212725" cap="sq">
            <a:noFill/>
            <a:miter lim="800000"/>
          </a:ln>
          <a:effectLst>
            <a:outerShdw blurRad="1397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FE69DC9-15A7-984B-A0B7-FB8F1701D7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3"/>
          <a:stretch/>
        </p:blipFill>
        <p:spPr>
          <a:xfrm>
            <a:off x="3449845" y="881994"/>
            <a:ext cx="5105608" cy="5086945"/>
          </a:xfrm>
          <a:prstGeom prst="roundRect">
            <a:avLst>
              <a:gd name="adj" fmla="val 3980"/>
            </a:avLst>
          </a:prstGeom>
          <a:ln w="212725" cap="sq">
            <a:noFill/>
            <a:miter lim="800000"/>
          </a:ln>
          <a:effectLst>
            <a:outerShdw blurRad="1397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D2ED8EA-E259-C346-AD02-CCC7E3BDFC7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453" y="350372"/>
            <a:ext cx="2873512" cy="2892846"/>
          </a:xfrm>
          <a:prstGeom prst="roundRect">
            <a:avLst>
              <a:gd name="adj" fmla="val 4934"/>
            </a:avLst>
          </a:prstGeom>
          <a:ln w="212725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4869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98C65B4-F225-4EB4-9EC7-751B38404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87D2F03-FA9E-469A-9E72-9F921CBC7AB9}"/>
              </a:ext>
            </a:extLst>
          </p:cNvPr>
          <p:cNvSpPr/>
          <p:nvPr/>
        </p:nvSpPr>
        <p:spPr>
          <a:xfrm>
            <a:off x="4371780" y="901938"/>
            <a:ext cx="344196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ТЕХНИЧЕСКИЙ РАЙДЕР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1E3BF-A780-4063-BEE8-BF1851B9A531}"/>
              </a:ext>
            </a:extLst>
          </p:cNvPr>
          <p:cNvSpPr txBox="1"/>
          <p:nvPr/>
        </p:nvSpPr>
        <p:spPr>
          <a:xfrm>
            <a:off x="270439" y="350378"/>
            <a:ext cx="1648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ЭЛИС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райдер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67738E4-4029-45F1-B5CB-4F393BF9E28B}"/>
              </a:ext>
            </a:extLst>
          </p:cNvPr>
          <p:cNvGrpSpPr/>
          <p:nvPr/>
        </p:nvGrpSpPr>
        <p:grpSpPr>
          <a:xfrm>
            <a:off x="900315" y="1883806"/>
            <a:ext cx="2817758" cy="2399565"/>
            <a:chOff x="723977" y="1342731"/>
            <a:chExt cx="2817758" cy="2399565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039C4C6-9C2F-47BD-9011-D07A05EA5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439" y="1342731"/>
              <a:ext cx="1941580" cy="990602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AD1FDB1F-C7E5-466D-9555-1A567511864B}"/>
                </a:ext>
              </a:extLst>
            </p:cNvPr>
            <p:cNvSpPr/>
            <p:nvPr/>
          </p:nvSpPr>
          <p:spPr>
            <a:xfrm>
              <a:off x="723977" y="2624041"/>
              <a:ext cx="2817758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Возможность </a:t>
              </a:r>
              <a:b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разгрузки реквизита максимально близко </a:t>
              </a:r>
              <a:b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к месту проведения программы 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88FC4D4-8972-4FEB-B278-8B500D668EF1}"/>
              </a:ext>
            </a:extLst>
          </p:cNvPr>
          <p:cNvGrpSpPr/>
          <p:nvPr/>
        </p:nvGrpSpPr>
        <p:grpSpPr>
          <a:xfrm>
            <a:off x="4203931" y="5156514"/>
            <a:ext cx="4352264" cy="694945"/>
            <a:chOff x="900315" y="5730750"/>
            <a:chExt cx="4352264" cy="694945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7AAAC92-C2F9-4C40-9C1C-29E2D21D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0315" y="5730750"/>
              <a:ext cx="697993" cy="694945"/>
            </a:xfrm>
            <a:prstGeom prst="rect">
              <a:avLst/>
            </a:prstGeom>
          </p:spPr>
        </p:pic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505CA08D-54DD-40BD-8A41-4167A98E28A4}"/>
                </a:ext>
              </a:extLst>
            </p:cNvPr>
            <p:cNvSpPr/>
            <p:nvPr/>
          </p:nvSpPr>
          <p:spPr>
            <a:xfrm>
              <a:off x="1796183" y="5864289"/>
              <a:ext cx="345639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Минимальная площадь локации 3x2 метра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70F75C1-4819-4C83-8939-5FCCD4EB99AA}"/>
              </a:ext>
            </a:extLst>
          </p:cNvPr>
          <p:cNvGrpSpPr/>
          <p:nvPr/>
        </p:nvGrpSpPr>
        <p:grpSpPr>
          <a:xfrm>
            <a:off x="4057823" y="1764823"/>
            <a:ext cx="1599351" cy="2928916"/>
            <a:chOff x="3887446" y="1223748"/>
            <a:chExt cx="1599351" cy="292891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763671F-E974-4105-999F-DDC158FE1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87446" y="1223748"/>
              <a:ext cx="1552135" cy="1506752"/>
            </a:xfrm>
            <a:prstGeom prst="rect">
              <a:avLst/>
            </a:prstGeom>
          </p:spPr>
        </p:pic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B2AF5FE1-2E1B-4E91-9A49-0D445591E77B}"/>
                </a:ext>
              </a:extLst>
            </p:cNvPr>
            <p:cNvSpPr/>
            <p:nvPr/>
          </p:nvSpPr>
          <p:spPr>
            <a:xfrm>
              <a:off x="3887446" y="2829225"/>
              <a:ext cx="159935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Защита от </a:t>
              </a:r>
              <a:b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возможных </a:t>
              </a:r>
              <a:b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осадков </a:t>
              </a:r>
              <a:b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и прямого </a:t>
              </a:r>
              <a:b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солнечного </a:t>
              </a:r>
              <a:b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света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662F0A0-6EE0-4137-99AD-5CF5A5F28652}"/>
              </a:ext>
            </a:extLst>
          </p:cNvPr>
          <p:cNvGrpSpPr/>
          <p:nvPr/>
        </p:nvGrpSpPr>
        <p:grpSpPr>
          <a:xfrm>
            <a:off x="6380063" y="2108082"/>
            <a:ext cx="2126335" cy="1756164"/>
            <a:chOff x="5634444" y="1567007"/>
            <a:chExt cx="2126335" cy="1756164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0BDE7DB5-9BA0-4BC9-9918-234B111DE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34000" contrast="79000"/>
            </a:blip>
            <a:stretch>
              <a:fillRect/>
            </a:stretch>
          </p:blipFill>
          <p:spPr>
            <a:xfrm>
              <a:off x="5725183" y="1567007"/>
              <a:ext cx="1552135" cy="720766"/>
            </a:xfrm>
            <a:prstGeom prst="rect">
              <a:avLst/>
            </a:prstGeom>
          </p:spPr>
        </p:pic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B51D8694-ABCF-42EC-9EB8-31A4F650F050}"/>
                </a:ext>
              </a:extLst>
            </p:cNvPr>
            <p:cNvSpPr/>
            <p:nvPr/>
          </p:nvSpPr>
          <p:spPr>
            <a:xfrm>
              <a:off x="5634444" y="2615285"/>
              <a:ext cx="21263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Время на </a:t>
              </a:r>
              <a:b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монтаж 4 часа, </a:t>
              </a:r>
              <a:b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демонтаж 3 часа 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D9701A9D-2B6C-4093-9E3B-EF3434DB3745}"/>
              </a:ext>
            </a:extLst>
          </p:cNvPr>
          <p:cNvGrpSpPr/>
          <p:nvPr/>
        </p:nvGrpSpPr>
        <p:grpSpPr>
          <a:xfrm>
            <a:off x="9093296" y="2163665"/>
            <a:ext cx="2443193" cy="1700581"/>
            <a:chOff x="8682007" y="1622590"/>
            <a:chExt cx="2443193" cy="1700581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5EF2AEA3-9203-4D60-A2DB-A1D2176CC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66114" y="1622590"/>
              <a:ext cx="1930400" cy="609600"/>
            </a:xfrm>
            <a:prstGeom prst="rect">
              <a:avLst/>
            </a:prstGeom>
          </p:spPr>
        </p:pic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91AC49E4-F25B-4078-B6F7-2DDD2DCBB4EE}"/>
                </a:ext>
              </a:extLst>
            </p:cNvPr>
            <p:cNvSpPr/>
            <p:nvPr/>
          </p:nvSpPr>
          <p:spPr>
            <a:xfrm>
              <a:off x="8682007" y="2615285"/>
              <a:ext cx="244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rPr>
                <a:t>Наличие рядом свободных розеток </a:t>
              </a:r>
              <a:br>
                <a:rPr lang="en-US" sz="1600" dirty="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rPr>
                <a:t>в количестве 3 штук</a:t>
              </a:r>
              <a:endPara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5023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C3FCD1-E235-422C-B20D-6B3276DB7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831268-E563-4B60-AFDE-DBFFBAFFF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6" y="576213"/>
            <a:ext cx="5401067" cy="3383287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7AFF669-854F-4832-886F-C47E336294B0}"/>
              </a:ext>
            </a:extLst>
          </p:cNvPr>
          <p:cNvGrpSpPr/>
          <p:nvPr/>
        </p:nvGrpSpPr>
        <p:grpSpPr>
          <a:xfrm>
            <a:off x="3258456" y="4194855"/>
            <a:ext cx="5675085" cy="2086932"/>
            <a:chOff x="3236686" y="4194855"/>
            <a:chExt cx="5675085" cy="2086932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FE3CFD4C-8E06-4751-8E5E-B8D489E11818}"/>
                </a:ext>
              </a:extLst>
            </p:cNvPr>
            <p:cNvSpPr/>
            <p:nvPr/>
          </p:nvSpPr>
          <p:spPr>
            <a:xfrm>
              <a:off x="3236686" y="4194855"/>
              <a:ext cx="5675085" cy="2086932"/>
            </a:xfrm>
            <a:prstGeom prst="roundRect">
              <a:avLst>
                <a:gd name="adj" fmla="val 1259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7A75DC5D-FAD1-4AC2-A40A-750F7912E9F1}"/>
                </a:ext>
              </a:extLst>
            </p:cNvPr>
            <p:cNvSpPr/>
            <p:nvPr/>
          </p:nvSpPr>
          <p:spPr>
            <a:xfrm>
              <a:off x="3809153" y="4209369"/>
              <a:ext cx="4573688" cy="1749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whatsapp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  /  telegram</a:t>
              </a:r>
              <a:endParaRPr lang="ru-RU" dirty="0">
                <a:solidFill>
                  <a:schemeClr val="bg1">
                    <a:lumMod val="50000"/>
                  </a:schemeClr>
                </a:solidFill>
                <a:latin typeface="Creata" panose="00000500000000000000" pitchFamily="2" charset="-52"/>
              </a:endParaRPr>
            </a:p>
            <a:p>
              <a:pPr algn="ctr">
                <a:lnSpc>
                  <a:spcPts val="4320"/>
                </a:lnSpc>
              </a:pPr>
              <a:r>
                <a:rPr lang="ru-RU" sz="36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+7 (495) 585 37 90</a:t>
              </a:r>
            </a:p>
            <a:p>
              <a:pPr algn="ctr"/>
              <a: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  <a:t> </a:t>
              </a:r>
              <a:b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</a:br>
              <a:r>
                <a:rPr lang="en-US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hello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@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taraboom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.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ru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</a:rPr>
                <a:t>             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rPr>
                <a:t>taraboom.ru</a:t>
              </a:r>
              <a:endPara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FEF79477-6271-4F93-8DE2-B7FD653D39D9}"/>
                </a:ext>
              </a:extLst>
            </p:cNvPr>
            <p:cNvCxnSpPr>
              <a:cxnSpLocks/>
            </p:cNvCxnSpPr>
            <p:nvPr/>
          </p:nvCxnSpPr>
          <p:spPr>
            <a:xfrm>
              <a:off x="3935270" y="5503042"/>
              <a:ext cx="432335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0322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04637D-BEE0-43EC-A819-BCB4C2A57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FDDE497-8B5D-41C2-8A14-B501B574880E}"/>
              </a:ext>
            </a:extLst>
          </p:cNvPr>
          <p:cNvGrpSpPr/>
          <p:nvPr/>
        </p:nvGrpSpPr>
        <p:grpSpPr>
          <a:xfrm>
            <a:off x="1714500" y="3820886"/>
            <a:ext cx="9048750" cy="1809750"/>
            <a:chOff x="1714500" y="3600450"/>
            <a:chExt cx="9048750" cy="1809750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E7336A58-EBDD-4624-BF38-6CC106B2F71F}"/>
                </a:ext>
              </a:extLst>
            </p:cNvPr>
            <p:cNvSpPr/>
            <p:nvPr/>
          </p:nvSpPr>
          <p:spPr>
            <a:xfrm>
              <a:off x="1714500" y="3600450"/>
              <a:ext cx="9048750" cy="1809750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511B36B8-B385-4C77-B6CB-D32C8977ABA4}"/>
                </a:ext>
              </a:extLst>
            </p:cNvPr>
            <p:cNvSpPr/>
            <p:nvPr/>
          </p:nvSpPr>
          <p:spPr>
            <a:xfrm>
              <a:off x="1905000" y="3722010"/>
              <a:ext cx="8667750" cy="1081065"/>
            </a:xfrm>
            <a:prstGeom prst="rect">
              <a:avLst/>
            </a:prstGeom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6000" dirty="0">
                  <a:solidFill>
                    <a:schemeClr val="bg1"/>
                  </a:solidFill>
                  <a:latin typeface="Creata Black" panose="00000A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ЭЛИС</a:t>
              </a:r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5081C401-2F7A-4DEA-87DB-BD76ACAE7AA6}"/>
                </a:ext>
              </a:extLst>
            </p:cNvPr>
            <p:cNvSpPr/>
            <p:nvPr/>
          </p:nvSpPr>
          <p:spPr>
            <a:xfrm>
              <a:off x="3190875" y="474592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a Medium" panose="000006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ИНТЕРАКТИВНЫЙ АРТ-ОБЪЕКТ</a:t>
              </a:r>
              <a:endParaRPr lang="ru-RU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ata Medium" panose="00000600000000000000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282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925FD9-C7E6-4A7F-A1CF-771483C921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2023" y="4091"/>
            <a:ext cx="6823862" cy="45488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A25D07-5C0D-4922-9123-9A7356E242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247901"/>
            <a:ext cx="6912169" cy="46081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6B4623-0D03-4F5B-BEC2-543E04BF6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987"/>
            <a:ext cx="12192000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9E32CC4-89ED-42D2-92B0-C22F77EA7EE3}"/>
              </a:ext>
            </a:extLst>
          </p:cNvPr>
          <p:cNvSpPr/>
          <p:nvPr/>
        </p:nvSpPr>
        <p:spPr>
          <a:xfrm>
            <a:off x="2744422" y="1038913"/>
            <a:ext cx="416171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МУЗЫКАЛЬНАЯ</a:t>
            </a:r>
            <a:b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</a:br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МАШИНА</a:t>
            </a:r>
            <a:b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</a:br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ЭЛИС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FAD2A3-5503-43EC-9A94-D147ED3BABA3}"/>
              </a:ext>
            </a:extLst>
          </p:cNvPr>
          <p:cNvSpPr txBox="1"/>
          <p:nvPr/>
        </p:nvSpPr>
        <p:spPr>
          <a:xfrm>
            <a:off x="2744422" y="2937425"/>
            <a:ext cx="5153975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ru-RU" sz="3000" dirty="0">
                <a:solidFill>
                  <a:schemeClr val="bg1"/>
                </a:solidFill>
                <a:latin typeface="Creata" panose="00000500000000000000" pitchFamily="2" charset="-52"/>
              </a:rPr>
              <a:t>уникальна и многогранна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A1E32C8-890B-47C9-BBDE-AF46C06D6B6B}"/>
              </a:ext>
            </a:extLst>
          </p:cNvPr>
          <p:cNvGrpSpPr/>
          <p:nvPr/>
        </p:nvGrpSpPr>
        <p:grpSpPr>
          <a:xfrm>
            <a:off x="2280231" y="3820886"/>
            <a:ext cx="7955970" cy="2300514"/>
            <a:chOff x="2280231" y="3820886"/>
            <a:chExt cx="7955970" cy="2300514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CD3C106F-51E5-4EE9-8F7D-ACBA92021F26}"/>
                </a:ext>
              </a:extLst>
            </p:cNvPr>
            <p:cNvSpPr/>
            <p:nvPr/>
          </p:nvSpPr>
          <p:spPr>
            <a:xfrm>
              <a:off x="2280231" y="3820886"/>
              <a:ext cx="7955970" cy="2300514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C89629CB-7F43-4F41-9F9B-2481E4D82383}"/>
                </a:ext>
              </a:extLst>
            </p:cNvPr>
            <p:cNvSpPr/>
            <p:nvPr/>
          </p:nvSpPr>
          <p:spPr>
            <a:xfrm>
              <a:off x="2744422" y="4098075"/>
              <a:ext cx="7167347" cy="169533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ru-RU" sz="20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Ею можно украсить любое мероприятие и придать </a:t>
              </a:r>
              <a:br>
                <a:rPr lang="ru-RU" sz="2000" dirty="0">
                  <a:solidFill>
                    <a:schemeClr val="bg1"/>
                  </a:solidFill>
                  <a:latin typeface="Creata Medium" panose="00000600000000000000" pitchFamily="2" charset="-52"/>
                </a:rPr>
              </a:br>
              <a:r>
                <a:rPr lang="ru-RU" sz="20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ему особый смысл. А разнообразные </a:t>
              </a:r>
              <a:r>
                <a:rPr lang="ru-RU" sz="2000" dirty="0" err="1">
                  <a:solidFill>
                    <a:schemeClr val="bg1"/>
                  </a:solidFill>
                  <a:latin typeface="Creata Medium" panose="00000600000000000000" pitchFamily="2" charset="-52"/>
                </a:rPr>
                <a:t>квестовые</a:t>
              </a:r>
              <a:r>
                <a:rPr lang="ru-RU" sz="20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 игры </a:t>
              </a:r>
              <a:br>
                <a:rPr lang="ru-RU" sz="2000" dirty="0">
                  <a:solidFill>
                    <a:schemeClr val="bg1"/>
                  </a:solidFill>
                  <a:latin typeface="Creata Medium" panose="00000600000000000000" pitchFamily="2" charset="-52"/>
                </a:rPr>
              </a:br>
              <a:r>
                <a:rPr lang="ru-RU" sz="20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прекрасно впишутся в любую тематику и оставят </a:t>
              </a:r>
              <a:br>
                <a:rPr lang="ru-RU" sz="2000" dirty="0">
                  <a:solidFill>
                    <a:schemeClr val="bg1"/>
                  </a:solidFill>
                  <a:latin typeface="Creata Medium" panose="00000600000000000000" pitchFamily="2" charset="-52"/>
                </a:rPr>
              </a:br>
              <a:r>
                <a:rPr lang="ru-RU" sz="20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яркие впечатления у гостей!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0046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A291F1-3DCB-4C9E-9B10-6E2205B99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7758438-D2FE-4424-B0DE-25F59F0AAD6A}"/>
              </a:ext>
            </a:extLst>
          </p:cNvPr>
          <p:cNvGrpSpPr/>
          <p:nvPr/>
        </p:nvGrpSpPr>
        <p:grpSpPr>
          <a:xfrm>
            <a:off x="970647" y="1562380"/>
            <a:ext cx="10430279" cy="3693725"/>
            <a:chOff x="970647" y="1685536"/>
            <a:chExt cx="10430279" cy="3693725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AE066914-B301-4D6A-9A36-7B62FCD11635}"/>
                </a:ext>
              </a:extLst>
            </p:cNvPr>
            <p:cNvGrpSpPr/>
            <p:nvPr/>
          </p:nvGrpSpPr>
          <p:grpSpPr>
            <a:xfrm>
              <a:off x="970647" y="1685536"/>
              <a:ext cx="2193081" cy="3443386"/>
              <a:chOff x="970647" y="1685536"/>
              <a:chExt cx="2193081" cy="344338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32CF4D-D2EC-412A-85DA-6EDDA023C527}"/>
                  </a:ext>
                </a:extLst>
              </p:cNvPr>
              <p:cNvSpPr txBox="1"/>
              <p:nvPr/>
            </p:nvSpPr>
            <p:spPr>
              <a:xfrm>
                <a:off x="970647" y="3230967"/>
                <a:ext cx="2193081" cy="1897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КОНФЕРЕНЦИЯ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БАНКЕТ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ФУРШЕТ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OPEN AIR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FAMILY DAY</a:t>
                </a:r>
                <a:endParaRPr lang="ru-RU" dirty="0"/>
              </a:p>
            </p:txBody>
          </p:sp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id="{09436345-91DD-4910-806F-E729E04E2ADF}"/>
                  </a:ext>
                </a:extLst>
              </p:cNvPr>
              <p:cNvGrpSpPr/>
              <p:nvPr/>
            </p:nvGrpSpPr>
            <p:grpSpPr>
              <a:xfrm>
                <a:off x="1245029" y="1685536"/>
                <a:ext cx="1779617" cy="1287376"/>
                <a:chOff x="1245029" y="1685536"/>
                <a:chExt cx="1779617" cy="1287376"/>
              </a:xfrm>
            </p:grpSpPr>
            <p:pic>
              <p:nvPicPr>
                <p:cNvPr id="3" name="Рисунок 2">
                  <a:extLst>
                    <a:ext uri="{FF2B5EF4-FFF2-40B4-BE49-F238E27FC236}">
                      <a16:creationId xmlns:a16="http://schemas.microsoft.com/office/drawing/2014/main" id="{1B8CD415-0512-4AAA-B29D-B16C9CEF7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8571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43AC5F1-95ED-4A88-AAA4-4BFBE2B5C9AA}"/>
                    </a:ext>
                  </a:extLst>
                </p:cNvPr>
                <p:cNvSpPr txBox="1"/>
                <p:nvPr/>
              </p:nvSpPr>
              <p:spPr>
                <a:xfrm>
                  <a:off x="1245029" y="2470210"/>
                  <a:ext cx="177961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формат</a:t>
                  </a:r>
                </a:p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мероприятия</a:t>
                  </a:r>
                </a:p>
              </p:txBody>
            </p:sp>
          </p:grp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61224B22-0DFC-4571-AA2F-778D299BA1EE}"/>
                </a:ext>
              </a:extLst>
            </p:cNvPr>
            <p:cNvGrpSpPr/>
            <p:nvPr/>
          </p:nvGrpSpPr>
          <p:grpSpPr>
            <a:xfrm>
              <a:off x="3789361" y="1685536"/>
              <a:ext cx="2786043" cy="3693725"/>
              <a:chOff x="3699549" y="1685536"/>
              <a:chExt cx="2786043" cy="369372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4B7E05-457C-497C-881F-0F326B36BCDE}"/>
                  </a:ext>
                </a:extLst>
              </p:cNvPr>
              <p:cNvSpPr txBox="1"/>
              <p:nvPr/>
            </p:nvSpPr>
            <p:spPr>
              <a:xfrm>
                <a:off x="3699549" y="3317158"/>
                <a:ext cx="2786043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ПРИВЛЕЧЬ </a:t>
                </a:r>
                <a:br>
                  <a:rPr lang="ru-RU" dirty="0"/>
                </a:br>
                <a:r>
                  <a:rPr lang="ru-RU" dirty="0"/>
                  <a:t>ВНИМАНИЕ ГОСТЕЙ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ОТКРЫТЬ МЕРОПРИЯТИЕ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НАПОЛНИТЬ </a:t>
                </a:r>
                <a:br>
                  <a:rPr lang="ru-RU" dirty="0"/>
                </a:br>
                <a:r>
                  <a:rPr lang="ru-RU" dirty="0"/>
                  <a:t>ЗОНУ </a:t>
                </a:r>
                <a:r>
                  <a:rPr lang="en-US" dirty="0"/>
                  <a:t>WELCOME</a:t>
                </a:r>
                <a:endParaRPr lang="ru-RU" dirty="0"/>
              </a:p>
            </p:txBody>
          </p:sp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64CAC81C-3AA3-4EF2-802C-57A3FCCAE3F4}"/>
                  </a:ext>
                </a:extLst>
              </p:cNvPr>
              <p:cNvGrpSpPr/>
              <p:nvPr/>
            </p:nvGrpSpPr>
            <p:grpSpPr>
              <a:xfrm>
                <a:off x="3987439" y="1685536"/>
                <a:ext cx="1437825" cy="1287376"/>
                <a:chOff x="3987439" y="1685536"/>
                <a:chExt cx="1437825" cy="1287376"/>
              </a:xfrm>
            </p:grpSpPr>
            <p:pic>
              <p:nvPicPr>
                <p:cNvPr id="8" name="Рисунок 7">
                  <a:extLst>
                    <a:ext uri="{FF2B5EF4-FFF2-40B4-BE49-F238E27FC236}">
                      <a16:creationId xmlns:a16="http://schemas.microsoft.com/office/drawing/2014/main" id="{31E087A9-8B9E-4409-A3EC-56F683BB31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8483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281BDDE-FF5A-4422-8C76-9E8819FCEF19}"/>
                    </a:ext>
                  </a:extLst>
                </p:cNvPr>
                <p:cNvSpPr txBox="1"/>
                <p:nvPr/>
              </p:nvSpPr>
              <p:spPr>
                <a:xfrm>
                  <a:off x="3987439" y="2470210"/>
                  <a:ext cx="1437825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решение</a:t>
                  </a:r>
                  <a:br>
                    <a:rPr lang="ru-RU" dirty="0"/>
                  </a:br>
                  <a:r>
                    <a:rPr lang="ru-RU" dirty="0"/>
                    <a:t>задач</a:t>
                  </a:r>
                </a:p>
              </p:txBody>
            </p:sp>
          </p:grp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16EFF88D-F6F3-455C-B21D-A1778B6A5D4C}"/>
                </a:ext>
              </a:extLst>
            </p:cNvPr>
            <p:cNvGrpSpPr/>
            <p:nvPr/>
          </p:nvGrpSpPr>
          <p:grpSpPr>
            <a:xfrm>
              <a:off x="6830361" y="1685536"/>
              <a:ext cx="2198674" cy="1966058"/>
              <a:chOff x="6508519" y="1685536"/>
              <a:chExt cx="2198674" cy="1966058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66966F-3B4E-4725-ADCE-867FA2D33A50}"/>
                  </a:ext>
                </a:extLst>
              </p:cNvPr>
              <p:cNvSpPr txBox="1"/>
              <p:nvPr/>
            </p:nvSpPr>
            <p:spPr>
              <a:xfrm>
                <a:off x="6514112" y="3230966"/>
                <a:ext cx="2193081" cy="420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indent="0">
                  <a:buNone/>
                </a:pPr>
                <a:r>
                  <a:rPr lang="ru-RU" dirty="0"/>
                  <a:t>НЕ ОГРАНИЧЕНО</a:t>
                </a:r>
              </a:p>
            </p:txBody>
          </p:sp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4766265B-039E-44AA-B7B4-735160FE5D8C}"/>
                  </a:ext>
                </a:extLst>
              </p:cNvPr>
              <p:cNvGrpSpPr/>
              <p:nvPr/>
            </p:nvGrpSpPr>
            <p:grpSpPr>
              <a:xfrm>
                <a:off x="6508519" y="1685536"/>
                <a:ext cx="1725157" cy="1287376"/>
                <a:chOff x="6508519" y="1685536"/>
                <a:chExt cx="1725157" cy="1287376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D82880DF-AF16-45E0-A1DE-AB21F4B00D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6304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6EC97BE-34E8-4DAD-A855-25959D00DC9C}"/>
                    </a:ext>
                  </a:extLst>
                </p:cNvPr>
                <p:cNvSpPr txBox="1"/>
                <p:nvPr/>
              </p:nvSpPr>
              <p:spPr>
                <a:xfrm>
                  <a:off x="6508519" y="2470210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количество </a:t>
                  </a:r>
                </a:p>
                <a:p>
                  <a:r>
                    <a:rPr lang="ru-RU" dirty="0"/>
                    <a:t>участников</a:t>
                  </a:r>
                </a:p>
              </p:txBody>
            </p:sp>
          </p:grp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EDA437E-ECB6-4AAB-963E-5D9A0B8851AB}"/>
                </a:ext>
              </a:extLst>
            </p:cNvPr>
            <p:cNvGrpSpPr/>
            <p:nvPr/>
          </p:nvGrpSpPr>
          <p:grpSpPr>
            <a:xfrm>
              <a:off x="9661255" y="1685536"/>
              <a:ext cx="1739671" cy="2042257"/>
              <a:chOff x="9632227" y="1685536"/>
              <a:chExt cx="1739671" cy="2042257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1B284B7-AA41-470F-A09C-02854007FB69}"/>
                  </a:ext>
                </a:extLst>
              </p:cNvPr>
              <p:cNvSpPr txBox="1"/>
              <p:nvPr/>
            </p:nvSpPr>
            <p:spPr>
              <a:xfrm>
                <a:off x="9632227" y="2978870"/>
                <a:ext cx="1570378" cy="748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indent="0" algn="ctr">
                  <a:lnSpc>
                    <a:spcPct val="150000"/>
                  </a:lnSpc>
                  <a:buFont typeface="Wingdings" panose="05000000000000000000" pitchFamily="2" charset="2"/>
                  <a:buNone/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algn="l"/>
                <a:r>
                  <a:rPr lang="ru-RU" dirty="0"/>
                  <a:t>ОТ</a:t>
                </a:r>
                <a:r>
                  <a:rPr lang="ru-RU" sz="3200" dirty="0"/>
                  <a:t> 1 </a:t>
                </a:r>
                <a:r>
                  <a:rPr lang="ru-RU" dirty="0"/>
                  <a:t>ЧАСА</a:t>
                </a:r>
              </a:p>
            </p:txBody>
          </p: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96CE636C-4A23-4F7F-9597-27E601A43CC1}"/>
                  </a:ext>
                </a:extLst>
              </p:cNvPr>
              <p:cNvGrpSpPr/>
              <p:nvPr/>
            </p:nvGrpSpPr>
            <p:grpSpPr>
              <a:xfrm>
                <a:off x="9646741" y="1685536"/>
                <a:ext cx="1725157" cy="1229320"/>
                <a:chOff x="9646741" y="1685536"/>
                <a:chExt cx="1725157" cy="1229320"/>
              </a:xfrm>
            </p:grpSpPr>
            <p:pic>
              <p:nvPicPr>
                <p:cNvPr id="14" name="Рисунок 13">
                  <a:extLst>
                    <a:ext uri="{FF2B5EF4-FFF2-40B4-BE49-F238E27FC236}">
                      <a16:creationId xmlns:a16="http://schemas.microsoft.com/office/drawing/2014/main" id="{2780AE16-1B84-4FFE-BB98-0B70910EA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0479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657F360-EDD5-4F6E-BDEB-AE1E4816491A}"/>
                    </a:ext>
                  </a:extLst>
                </p:cNvPr>
                <p:cNvSpPr txBox="1"/>
                <p:nvPr/>
              </p:nvSpPr>
              <p:spPr>
                <a:xfrm>
                  <a:off x="9646741" y="2412154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время</a:t>
                  </a:r>
                </a:p>
                <a:p>
                  <a:r>
                    <a:rPr lang="ru-RU" dirty="0"/>
                    <a:t>проведения</a:t>
                  </a:r>
                </a:p>
              </p:txBody>
            </p:sp>
          </p:grp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CADCF07-D321-483B-A752-756287295F75}"/>
              </a:ext>
            </a:extLst>
          </p:cNvPr>
          <p:cNvSpPr txBox="1"/>
          <p:nvPr/>
        </p:nvSpPr>
        <p:spPr>
          <a:xfrm>
            <a:off x="270439" y="350378"/>
            <a:ext cx="2441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ЭЛИС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характеристики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BE46A86-CCD7-49C1-B8F9-119879D3FF07}"/>
              </a:ext>
            </a:extLst>
          </p:cNvPr>
          <p:cNvGrpSpPr/>
          <p:nvPr/>
        </p:nvGrpSpPr>
        <p:grpSpPr>
          <a:xfrm>
            <a:off x="368686" y="5827514"/>
            <a:ext cx="3532302" cy="578508"/>
            <a:chOff x="3259678" y="5167101"/>
            <a:chExt cx="3532302" cy="578508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105840EE-9260-4BFB-BC89-CC22E0A7B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9678" y="5167101"/>
              <a:ext cx="1211205" cy="57850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D22E6E5-92D9-43A7-AFA4-47418FA3C405}"/>
                </a:ext>
              </a:extLst>
            </p:cNvPr>
            <p:cNvSpPr txBox="1"/>
            <p:nvPr/>
          </p:nvSpPr>
          <p:spPr>
            <a:xfrm>
              <a:off x="4606766" y="5253697"/>
              <a:ext cx="2185214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Проводим программы</a:t>
              </a:r>
            </a:p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на разных языках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35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102ED9-C267-4408-AFD6-AAA928FDCD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9F92FAF-45C2-4E4B-BA7D-9A65C9B54FC3}"/>
              </a:ext>
            </a:extLst>
          </p:cNvPr>
          <p:cNvSpPr txBox="1"/>
          <p:nvPr/>
        </p:nvSpPr>
        <p:spPr>
          <a:xfrm>
            <a:off x="270439" y="350378"/>
            <a:ext cx="1840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Creata Medium" panose="00000600000000000000" pitchFamily="2" charset="-52"/>
              </a:rPr>
              <a:t>ЭЛИС 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C0AFABC-2FF8-4430-88D1-C0C75E08D0B0}"/>
              </a:ext>
            </a:extLst>
          </p:cNvPr>
          <p:cNvGrpSpPr/>
          <p:nvPr/>
        </p:nvGrpSpPr>
        <p:grpSpPr>
          <a:xfrm>
            <a:off x="1175657" y="5055015"/>
            <a:ext cx="9840685" cy="913071"/>
            <a:chOff x="1313547" y="5213081"/>
            <a:chExt cx="9840685" cy="913071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C25B4340-323F-4DAD-A188-86F807375A8F}"/>
                </a:ext>
              </a:extLst>
            </p:cNvPr>
            <p:cNvSpPr/>
            <p:nvPr/>
          </p:nvSpPr>
          <p:spPr>
            <a:xfrm>
              <a:off x="1313547" y="5213081"/>
              <a:ext cx="9840685" cy="913071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156C1A1C-4C8B-43FE-8065-047FDE6747B1}"/>
                </a:ext>
              </a:extLst>
            </p:cNvPr>
            <p:cNvSpPr/>
            <p:nvPr/>
          </p:nvSpPr>
          <p:spPr>
            <a:xfrm>
              <a:off x="1703819" y="5415493"/>
              <a:ext cx="9070112" cy="48346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ru-RU" sz="2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Отправляемся в Будущее под классическую музыку!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43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A5199D-8F0C-4174-B275-27622237B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732597-47D8-4CB0-BF1E-6F5D706C52F1}"/>
              </a:ext>
            </a:extLst>
          </p:cNvPr>
          <p:cNvSpPr/>
          <p:nvPr/>
        </p:nvSpPr>
        <p:spPr>
          <a:xfrm>
            <a:off x="5092359" y="819321"/>
            <a:ext cx="2007281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ДОПОЛНЯЕМ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27ABFF-FADF-4CA7-8C2B-7B5C0FEC8D9E}"/>
              </a:ext>
            </a:extLst>
          </p:cNvPr>
          <p:cNvSpPr txBox="1"/>
          <p:nvPr/>
        </p:nvSpPr>
        <p:spPr>
          <a:xfrm>
            <a:off x="270439" y="350378"/>
            <a:ext cx="1840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ЭЛИС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105320A-76E9-42F2-A0BC-503283B7A99C}"/>
              </a:ext>
            </a:extLst>
          </p:cNvPr>
          <p:cNvGrpSpPr/>
          <p:nvPr/>
        </p:nvGrpSpPr>
        <p:grpSpPr>
          <a:xfrm>
            <a:off x="3656867" y="4957738"/>
            <a:ext cx="4878259" cy="881653"/>
            <a:chOff x="3656867" y="4771061"/>
            <a:chExt cx="4878259" cy="88165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043DBC-B255-4007-9374-245A54DB1EFE}"/>
                </a:ext>
              </a:extLst>
            </p:cNvPr>
            <p:cNvSpPr txBox="1"/>
            <p:nvPr/>
          </p:nvSpPr>
          <p:spPr>
            <a:xfrm>
              <a:off x="3656867" y="5283382"/>
              <a:ext cx="48782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chemeClr val="bg1">
                      <a:lumMod val="85000"/>
                    </a:schemeClr>
                  </a:solidFill>
                </a:rPr>
                <a:t>приятное воспоминание о мероприятии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C513BFC0-7720-45B2-9530-BE5B99AA1AEE}"/>
                </a:ext>
              </a:extLst>
            </p:cNvPr>
            <p:cNvSpPr/>
            <p:nvPr/>
          </p:nvSpPr>
          <p:spPr>
            <a:xfrm>
              <a:off x="5057893" y="4771061"/>
              <a:ext cx="2076210" cy="4001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dirty="0">
                  <a:solidFill>
                    <a:srgbClr val="76CE00"/>
                  </a:solidFill>
                  <a:latin typeface="Creata Black" panose="00000A00000000000000" pitchFamily="2" charset="-52"/>
                </a:rPr>
                <a:t>ЗАКРЕПЛЯЕМ</a:t>
              </a: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87FB79E-8740-4D86-8594-D9B1E6926E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5043DBC-B255-4007-9374-245A54DB1EFE}"/>
              </a:ext>
            </a:extLst>
          </p:cNvPr>
          <p:cNvSpPr txBox="1"/>
          <p:nvPr/>
        </p:nvSpPr>
        <p:spPr>
          <a:xfrm>
            <a:off x="2619725" y="1331642"/>
            <a:ext cx="6952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defRPr>
            </a:lvl1pPr>
          </a:lstStyle>
          <a:p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атмосферу зрелищными и свежими </a:t>
            </a:r>
            <a:r>
              <a:rPr lang="ru-RU" dirty="0" err="1">
                <a:solidFill>
                  <a:schemeClr val="bg1">
                    <a:lumMod val="85000"/>
                  </a:schemeClr>
                </a:solidFill>
              </a:rPr>
              <a:t>квестами</a:t>
            </a:r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(по запросу)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05DCAE-4363-044D-9761-D827992A4D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20"/>
          <a:stretch/>
        </p:blipFill>
        <p:spPr>
          <a:xfrm>
            <a:off x="4496308" y="1995785"/>
            <a:ext cx="3199375" cy="2559080"/>
          </a:xfrm>
          <a:prstGeom prst="roundRect">
            <a:avLst>
              <a:gd name="adj" fmla="val 3774"/>
            </a:avLst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66C4A2F-8CBF-8C4A-9605-9030553499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2"/>
          <a:stretch/>
        </p:blipFill>
        <p:spPr>
          <a:xfrm>
            <a:off x="322893" y="1994804"/>
            <a:ext cx="3841883" cy="2561040"/>
          </a:xfrm>
          <a:prstGeom prst="roundRect">
            <a:avLst>
              <a:gd name="adj" fmla="val 3774"/>
            </a:avLst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DB18E5D-EC35-194B-A993-3676387321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7214" y="1997191"/>
            <a:ext cx="3833255" cy="2557674"/>
          </a:xfrm>
          <a:prstGeom prst="roundRect">
            <a:avLst>
              <a:gd name="adj" fmla="val 3774"/>
            </a:avLst>
          </a:prstGeom>
        </p:spPr>
      </p:pic>
    </p:spTree>
    <p:extLst>
      <p:ext uri="{BB962C8B-B14F-4D97-AF65-F5344CB8AC3E}">
        <p14:creationId xmlns:p14="http://schemas.microsoft.com/office/powerpoint/2010/main" val="31257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6038CAE-231C-42A7-BD08-5217A29F8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493F9C-4E32-40ED-91A9-1F517DD42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060" y="1486009"/>
            <a:ext cx="8251876" cy="1230943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C61D323-7CEE-4E7F-BA40-F80BF7DA8EB1}"/>
              </a:ext>
            </a:extLst>
          </p:cNvPr>
          <p:cNvSpPr/>
          <p:nvPr/>
        </p:nvSpPr>
        <p:spPr>
          <a:xfrm>
            <a:off x="5192547" y="1008533"/>
            <a:ext cx="1806905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РЕЗУЛЬТАТ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41E816-AD04-4AAA-915E-81E612A9C096}"/>
              </a:ext>
            </a:extLst>
          </p:cNvPr>
          <p:cNvSpPr txBox="1"/>
          <p:nvPr/>
        </p:nvSpPr>
        <p:spPr>
          <a:xfrm>
            <a:off x="270439" y="350378"/>
            <a:ext cx="1893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ЭЛИС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результат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23CCDA75-AA98-4AE4-A09B-B63C1930900E}"/>
              </a:ext>
            </a:extLst>
          </p:cNvPr>
          <p:cNvSpPr/>
          <p:nvPr/>
        </p:nvSpPr>
        <p:spPr>
          <a:xfrm>
            <a:off x="738906" y="2794318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99523A5-FFCA-4F87-829F-2A6054701AAA}"/>
              </a:ext>
            </a:extLst>
          </p:cNvPr>
          <p:cNvSpPr/>
          <p:nvPr/>
        </p:nvSpPr>
        <p:spPr>
          <a:xfrm>
            <a:off x="1398993" y="3318613"/>
            <a:ext cx="2553904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фантастическая </a:t>
            </a:r>
          </a:p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фото-зона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45B5C1B-44CD-42AC-A2AC-9E13F8E1C7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56" y="2940080"/>
            <a:ext cx="490434" cy="478325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1AC927B-7ECA-4BA4-A2AA-9E64EE2514AE}"/>
              </a:ext>
            </a:extLst>
          </p:cNvPr>
          <p:cNvSpPr/>
          <p:nvPr/>
        </p:nvSpPr>
        <p:spPr>
          <a:xfrm>
            <a:off x="4402516" y="2794319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CE16AF4-428E-4B34-93FE-731BB187E702}"/>
              </a:ext>
            </a:extLst>
          </p:cNvPr>
          <p:cNvSpPr/>
          <p:nvPr/>
        </p:nvSpPr>
        <p:spPr>
          <a:xfrm>
            <a:off x="5269039" y="2992862"/>
            <a:ext cx="2140330" cy="14260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возможность </a:t>
            </a:r>
          </a:p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нанесения </a:t>
            </a:r>
          </a:p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логотипа </a:t>
            </a:r>
          </a:p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компании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549DD2-D79E-460A-BA78-450C575D5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780" y="2940080"/>
            <a:ext cx="491016" cy="478892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B64A68F-34C5-4AFE-BCDC-8F9416C94808}"/>
              </a:ext>
            </a:extLst>
          </p:cNvPr>
          <p:cNvSpPr/>
          <p:nvPr/>
        </p:nvSpPr>
        <p:spPr>
          <a:xfrm>
            <a:off x="8066127" y="2794318"/>
            <a:ext cx="3386969" cy="1863737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45EB533-1FE5-4D4E-85CC-7FEA9B70ADB3}"/>
              </a:ext>
            </a:extLst>
          </p:cNvPr>
          <p:cNvSpPr/>
          <p:nvPr/>
        </p:nvSpPr>
        <p:spPr>
          <a:xfrm>
            <a:off x="8976048" y="2992862"/>
            <a:ext cx="2092239" cy="14260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настройка </a:t>
            </a:r>
          </a:p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мелодии под </a:t>
            </a:r>
          </a:p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конкретное </a:t>
            </a:r>
          </a:p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событие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77C4617-A110-45D7-BBF6-59FF8232AD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840" y="2940080"/>
            <a:ext cx="476897" cy="465121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834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84134-C6DC-4340-8FEE-40A05E382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BD24BF9B-9F35-4EDA-99A9-ECFA877C74FA}"/>
              </a:ext>
            </a:extLst>
          </p:cNvPr>
          <p:cNvGrpSpPr/>
          <p:nvPr/>
        </p:nvGrpSpPr>
        <p:grpSpPr>
          <a:xfrm>
            <a:off x="4382296" y="543592"/>
            <a:ext cx="3514644" cy="2652974"/>
            <a:chOff x="1250843" y="3076283"/>
            <a:chExt cx="3514644" cy="2652974"/>
          </a:xfrm>
        </p:grpSpPr>
        <p:sp>
          <p:nvSpPr>
            <p:cNvPr id="114" name="Прямоугольник: скругленные углы 113">
              <a:extLst>
                <a:ext uri="{FF2B5EF4-FFF2-40B4-BE49-F238E27FC236}">
                  <a16:creationId xmlns:a16="http://schemas.microsoft.com/office/drawing/2014/main" id="{D913FDE9-2E39-42EF-A010-665B44FCD746}"/>
                </a:ext>
              </a:extLst>
            </p:cNvPr>
            <p:cNvSpPr/>
            <p:nvPr/>
          </p:nvSpPr>
          <p:spPr>
            <a:xfrm>
              <a:off x="1250843" y="3076283"/>
              <a:ext cx="3514644" cy="2652974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Прямоугольник: скругленные углы 114">
              <a:extLst>
                <a:ext uri="{FF2B5EF4-FFF2-40B4-BE49-F238E27FC236}">
                  <a16:creationId xmlns:a16="http://schemas.microsoft.com/office/drawing/2014/main" id="{79C88EE2-ACEE-4DD7-9B4B-C4F18127C2D8}"/>
                </a:ext>
              </a:extLst>
            </p:cNvPr>
            <p:cNvSpPr/>
            <p:nvPr/>
          </p:nvSpPr>
          <p:spPr>
            <a:xfrm>
              <a:off x="1251113" y="3076287"/>
              <a:ext cx="3514374" cy="700088"/>
            </a:xfrm>
            <a:prstGeom prst="roundRect">
              <a:avLst>
                <a:gd name="adj" fmla="val 2347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Прямоугольник 115">
              <a:extLst>
                <a:ext uri="{FF2B5EF4-FFF2-40B4-BE49-F238E27FC236}">
                  <a16:creationId xmlns:a16="http://schemas.microsoft.com/office/drawing/2014/main" id="{20546F42-714D-4E5A-9567-6CC74E49286F}"/>
                </a:ext>
              </a:extLst>
            </p:cNvPr>
            <p:cNvSpPr/>
            <p:nvPr/>
          </p:nvSpPr>
          <p:spPr>
            <a:xfrm>
              <a:off x="1505423" y="3193478"/>
              <a:ext cx="3094117" cy="4308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200" dirty="0">
                  <a:solidFill>
                    <a:prstClr val="white">
                      <a:lumMod val="95000"/>
                    </a:prstClr>
                  </a:solidFill>
                  <a:latin typeface="Creata Black" panose="00000A00000000000000" pitchFamily="2" charset="-52"/>
                </a:rPr>
                <a:t>Настройка мелодии</a:t>
              </a:r>
              <a:endParaRPr kumimoji="0" lang="ru-RU" sz="22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17" name="Прямоугольник 116">
              <a:extLst>
                <a:ext uri="{FF2B5EF4-FFF2-40B4-BE49-F238E27FC236}">
                  <a16:creationId xmlns:a16="http://schemas.microsoft.com/office/drawing/2014/main" id="{4C916400-2526-4AE8-9527-D5E4CFF1EAD3}"/>
                </a:ext>
              </a:extLst>
            </p:cNvPr>
            <p:cNvSpPr/>
            <p:nvPr/>
          </p:nvSpPr>
          <p:spPr>
            <a:xfrm>
              <a:off x="1930786" y="3977209"/>
              <a:ext cx="2154757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" panose="00000500000000000000" pitchFamily="2" charset="-52"/>
                  <a:ea typeface="+mn-ea"/>
                  <a:cs typeface="+mn-cs"/>
                </a:rPr>
                <a:t>+</a:t>
              </a: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  </a:t>
              </a:r>
              <a:r>
                <a:rPr kumimoji="0" lang="ru-RU" sz="32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15 000 </a:t>
              </a: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₽</a:t>
              </a:r>
              <a:endPara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  <p:cxnSp>
          <p:nvCxnSpPr>
            <p:cNvPr id="123" name="Прямая соединительная линия 122">
              <a:extLst>
                <a:ext uri="{FF2B5EF4-FFF2-40B4-BE49-F238E27FC236}">
                  <a16:creationId xmlns:a16="http://schemas.microsoft.com/office/drawing/2014/main" id="{99EBAB73-315E-46D0-83B5-1219F3931C0F}"/>
                </a:ext>
              </a:extLst>
            </p:cNvPr>
            <p:cNvCxnSpPr>
              <a:cxnSpLocks/>
            </p:cNvCxnSpPr>
            <p:nvPr/>
          </p:nvCxnSpPr>
          <p:spPr>
            <a:xfrm>
              <a:off x="1496199" y="4713306"/>
              <a:ext cx="302116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Прямоугольник 126">
              <a:extLst>
                <a:ext uri="{FF2B5EF4-FFF2-40B4-BE49-F238E27FC236}">
                  <a16:creationId xmlns:a16="http://schemas.microsoft.com/office/drawing/2014/main" id="{70A7A91D-D943-4B98-9DA7-832017301F1B}"/>
                </a:ext>
              </a:extLst>
            </p:cNvPr>
            <p:cNvSpPr/>
            <p:nvPr/>
          </p:nvSpPr>
          <p:spPr>
            <a:xfrm>
              <a:off x="1443504" y="5026542"/>
              <a:ext cx="32179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По умолчанию настроена </a:t>
              </a:r>
              <a:b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«Фея драже» из балета «Щелкунчик»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34473519-408E-47CE-9175-4B3D34144EEC}"/>
              </a:ext>
            </a:extLst>
          </p:cNvPr>
          <p:cNvGrpSpPr/>
          <p:nvPr/>
        </p:nvGrpSpPr>
        <p:grpSpPr>
          <a:xfrm>
            <a:off x="8142296" y="543593"/>
            <a:ext cx="3514644" cy="2652973"/>
            <a:chOff x="-361577" y="399345"/>
            <a:chExt cx="3514644" cy="2652973"/>
          </a:xfrm>
        </p:grpSpPr>
        <p:sp>
          <p:nvSpPr>
            <p:cNvPr id="129" name="Прямоугольник: скругленные углы 128">
              <a:extLst>
                <a:ext uri="{FF2B5EF4-FFF2-40B4-BE49-F238E27FC236}">
                  <a16:creationId xmlns:a16="http://schemas.microsoft.com/office/drawing/2014/main" id="{A53A69D2-FE56-4906-A954-3EB65CA3718E}"/>
                </a:ext>
              </a:extLst>
            </p:cNvPr>
            <p:cNvSpPr/>
            <p:nvPr/>
          </p:nvSpPr>
          <p:spPr>
            <a:xfrm>
              <a:off x="-361577" y="399345"/>
              <a:ext cx="3514643" cy="2652973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B231318B-C296-4223-88E4-96EF471E24FF}"/>
                </a:ext>
              </a:extLst>
            </p:cNvPr>
            <p:cNvSpPr/>
            <p:nvPr/>
          </p:nvSpPr>
          <p:spPr>
            <a:xfrm>
              <a:off x="-361576" y="399350"/>
              <a:ext cx="3514643" cy="700088"/>
            </a:xfrm>
            <a:prstGeom prst="roundRect">
              <a:avLst>
                <a:gd name="adj" fmla="val 18032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Прямоугольник 130">
              <a:extLst>
                <a:ext uri="{FF2B5EF4-FFF2-40B4-BE49-F238E27FC236}">
                  <a16:creationId xmlns:a16="http://schemas.microsoft.com/office/drawing/2014/main" id="{010FE6E7-39A7-4C8C-844E-05CCB314D87A}"/>
                </a:ext>
              </a:extLst>
            </p:cNvPr>
            <p:cNvSpPr/>
            <p:nvPr/>
          </p:nvSpPr>
          <p:spPr>
            <a:xfrm>
              <a:off x="-183958" y="583410"/>
              <a:ext cx="3156633" cy="37446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Нанесение логотипа</a:t>
              </a:r>
            </a:p>
          </p:txBody>
        </p:sp>
        <p:sp>
          <p:nvSpPr>
            <p:cNvPr id="132" name="Прямоугольник 131">
              <a:extLst>
                <a:ext uri="{FF2B5EF4-FFF2-40B4-BE49-F238E27FC236}">
                  <a16:creationId xmlns:a16="http://schemas.microsoft.com/office/drawing/2014/main" id="{ED12F567-469A-490A-9FFE-468AEFAD06D9}"/>
                </a:ext>
              </a:extLst>
            </p:cNvPr>
            <p:cNvSpPr/>
            <p:nvPr/>
          </p:nvSpPr>
          <p:spPr>
            <a:xfrm>
              <a:off x="155879" y="1846557"/>
              <a:ext cx="24769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Обсуждается индивидуально</a:t>
              </a:r>
            </a:p>
          </p:txBody>
        </p:sp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F2A68D89-D7AD-4AC1-8F51-0A77E1170D97}"/>
              </a:ext>
            </a:extLst>
          </p:cNvPr>
          <p:cNvGrpSpPr/>
          <p:nvPr/>
        </p:nvGrpSpPr>
        <p:grpSpPr>
          <a:xfrm>
            <a:off x="575298" y="543591"/>
            <a:ext cx="3549983" cy="2652975"/>
            <a:chOff x="796054" y="1677725"/>
            <a:chExt cx="3549983" cy="2652975"/>
          </a:xfrm>
        </p:grpSpPr>
        <p:sp>
          <p:nvSpPr>
            <p:cNvPr id="86" name="Прямоугольник: скругленные углы 85">
              <a:extLst>
                <a:ext uri="{FF2B5EF4-FFF2-40B4-BE49-F238E27FC236}">
                  <a16:creationId xmlns:a16="http://schemas.microsoft.com/office/drawing/2014/main" id="{6199B7F3-EF4A-4AFC-912C-A59C7562D0AC}"/>
                </a:ext>
              </a:extLst>
            </p:cNvPr>
            <p:cNvSpPr/>
            <p:nvPr/>
          </p:nvSpPr>
          <p:spPr>
            <a:xfrm>
              <a:off x="796054" y="1677725"/>
              <a:ext cx="3549983" cy="2652975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Прямоугольник: скругленные углы 86">
              <a:extLst>
                <a:ext uri="{FF2B5EF4-FFF2-40B4-BE49-F238E27FC236}">
                  <a16:creationId xmlns:a16="http://schemas.microsoft.com/office/drawing/2014/main" id="{6C02150C-2A01-448C-992E-B365B727642D}"/>
                </a:ext>
              </a:extLst>
            </p:cNvPr>
            <p:cNvSpPr/>
            <p:nvPr/>
          </p:nvSpPr>
          <p:spPr>
            <a:xfrm>
              <a:off x="796121" y="1677730"/>
              <a:ext cx="3549848" cy="700088"/>
            </a:xfrm>
            <a:prstGeom prst="roundRect">
              <a:avLst>
                <a:gd name="adj" fmla="val 21660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id="{42083F6D-0753-4971-9674-35E2CBAFA53B}"/>
                </a:ext>
              </a:extLst>
            </p:cNvPr>
            <p:cNvSpPr/>
            <p:nvPr/>
          </p:nvSpPr>
          <p:spPr>
            <a:xfrm>
              <a:off x="844451" y="1794921"/>
              <a:ext cx="3453189" cy="4308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200" dirty="0">
                  <a:solidFill>
                    <a:prstClr val="white">
                      <a:lumMod val="95000"/>
                    </a:prstClr>
                  </a:solidFill>
                  <a:latin typeface="Creata Black" panose="00000A00000000000000" pitchFamily="2" charset="-52"/>
                </a:rPr>
                <a:t>Стоимость программы</a:t>
              </a:r>
              <a:endParaRPr kumimoji="0" lang="ru-RU" sz="22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91" name="Прямоугольник 90">
              <a:extLst>
                <a:ext uri="{FF2B5EF4-FFF2-40B4-BE49-F238E27FC236}">
                  <a16:creationId xmlns:a16="http://schemas.microsoft.com/office/drawing/2014/main" id="{6B17B7B5-5579-4632-A381-A93BBA3D19EF}"/>
                </a:ext>
              </a:extLst>
            </p:cNvPr>
            <p:cNvSpPr/>
            <p:nvPr/>
          </p:nvSpPr>
          <p:spPr>
            <a:xfrm>
              <a:off x="1307719" y="2657168"/>
              <a:ext cx="2526654" cy="584775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>
                <a:defRPr/>
              </a:pP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"/>
                </a:rPr>
                <a:t>от</a:t>
              </a:r>
              <a:r>
                <a:rPr lang="ru-RU" sz="2400" dirty="0">
                  <a:solidFill>
                    <a:srgbClr val="131313"/>
                  </a:solidFill>
                  <a:latin typeface="Creata Black"/>
                </a:rPr>
                <a:t>  </a:t>
              </a:r>
              <a:r>
                <a:rPr lang="ru-RU" sz="3200" dirty="0">
                  <a:solidFill>
                    <a:srgbClr val="131313"/>
                  </a:solidFill>
                  <a:latin typeface="Creata Black"/>
                </a:rPr>
                <a:t>110</a:t>
              </a:r>
              <a:r>
                <a:rPr kumimoji="0" lang="ru-RU" sz="32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/>
                </a:rPr>
                <a:t> 000 </a:t>
              </a: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alibri Light"/>
                  <a:cs typeface="Calibri Light"/>
                </a:rPr>
                <a:t>₽</a:t>
              </a:r>
            </a:p>
          </p:txBody>
        </p:sp>
        <p:sp>
          <p:nvSpPr>
            <p:cNvPr id="134" name="Прямоугольник 133">
              <a:extLst>
                <a:ext uri="{FF2B5EF4-FFF2-40B4-BE49-F238E27FC236}">
                  <a16:creationId xmlns:a16="http://schemas.microsoft.com/office/drawing/2014/main" id="{2EC89CCB-333C-404D-8BD7-4993EDB85793}"/>
                </a:ext>
              </a:extLst>
            </p:cNvPr>
            <p:cNvSpPr/>
            <p:nvPr/>
          </p:nvSpPr>
          <p:spPr>
            <a:xfrm>
              <a:off x="1443172" y="3584921"/>
              <a:ext cx="2202847" cy="584775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 rtlCol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"/>
                </a:rPr>
                <a:t>+</a:t>
              </a: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/>
                </a:rPr>
                <a:t> </a:t>
              </a:r>
              <a:r>
                <a:rPr lang="ru-RU" sz="3200" dirty="0">
                  <a:solidFill>
                    <a:srgbClr val="131313"/>
                  </a:solidFill>
                  <a:latin typeface="Creata Black"/>
                </a:rPr>
                <a:t>20</a:t>
              </a:r>
              <a:r>
                <a:rPr kumimoji="0" lang="ru-RU" sz="32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/>
                </a:rPr>
                <a:t> 000 </a:t>
              </a: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alibri Light"/>
                  <a:cs typeface="Calibri Light"/>
                </a:rPr>
                <a:t>₽</a:t>
              </a:r>
            </a:p>
          </p:txBody>
        </p:sp>
        <p:cxnSp>
          <p:nvCxnSpPr>
            <p:cNvPr id="140" name="Прямая соединительная линия 139">
              <a:extLst>
                <a:ext uri="{FF2B5EF4-FFF2-40B4-BE49-F238E27FC236}">
                  <a16:creationId xmlns:a16="http://schemas.microsoft.com/office/drawing/2014/main" id="{369C1381-9E2C-4ACE-923C-17360A59BFE8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48" y="3320959"/>
              <a:ext cx="3053594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Прямоугольник 140">
              <a:extLst>
                <a:ext uri="{FF2B5EF4-FFF2-40B4-BE49-F238E27FC236}">
                  <a16:creationId xmlns:a16="http://schemas.microsoft.com/office/drawing/2014/main" id="{6DD393ED-5D82-4355-80F4-82C687BDA442}"/>
                </a:ext>
              </a:extLst>
            </p:cNvPr>
            <p:cNvSpPr/>
            <p:nvPr/>
          </p:nvSpPr>
          <p:spPr>
            <a:xfrm>
              <a:off x="962069" y="3384122"/>
              <a:ext cx="32179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каждый следующий час:</a:t>
              </a:r>
            </a:p>
          </p:txBody>
        </p:sp>
        <p:sp>
          <p:nvSpPr>
            <p:cNvPr id="145" name="Прямоугольник 144">
              <a:extLst>
                <a:ext uri="{FF2B5EF4-FFF2-40B4-BE49-F238E27FC236}">
                  <a16:creationId xmlns:a16="http://schemas.microsoft.com/office/drawing/2014/main" id="{332FC721-142D-4459-8274-26D5897C3A6E}"/>
                </a:ext>
              </a:extLst>
            </p:cNvPr>
            <p:cNvSpPr/>
            <p:nvPr/>
          </p:nvSpPr>
          <p:spPr>
            <a:xfrm>
              <a:off x="962069" y="2459185"/>
              <a:ext cx="32179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Первый час</a:t>
              </a: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5475536C-EB67-496A-A158-A3EBCB425B57}"/>
              </a:ext>
            </a:extLst>
          </p:cNvPr>
          <p:cNvGrpSpPr/>
          <p:nvPr/>
        </p:nvGrpSpPr>
        <p:grpSpPr>
          <a:xfrm>
            <a:off x="1026809" y="4911623"/>
            <a:ext cx="10087582" cy="1469673"/>
            <a:chOff x="1027371" y="827132"/>
            <a:chExt cx="10087582" cy="1469673"/>
          </a:xfrm>
        </p:grpSpPr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033B5E16-E6B7-4275-88B6-C0349492F60F}"/>
                </a:ext>
              </a:extLst>
            </p:cNvPr>
            <p:cNvSpPr txBox="1"/>
            <p:nvPr/>
          </p:nvSpPr>
          <p:spPr>
            <a:xfrm>
              <a:off x="4180831" y="842856"/>
              <a:ext cx="35321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lvl="0">
                <a:defRPr/>
              </a:pPr>
              <a:r>
                <a:rPr lang="ru-RU" sz="24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Химический код</a:t>
              </a:r>
            </a:p>
          </p:txBody>
        </p:sp>
        <p:sp>
          <p:nvSpPr>
            <p:cNvPr id="151" name="Прямоугольник 150">
              <a:extLst>
                <a:ext uri="{FF2B5EF4-FFF2-40B4-BE49-F238E27FC236}">
                  <a16:creationId xmlns:a16="http://schemas.microsoft.com/office/drawing/2014/main" id="{5976F34D-3516-4C51-92A4-96EFF4ACE7EE}"/>
                </a:ext>
              </a:extLst>
            </p:cNvPr>
            <p:cNvSpPr/>
            <p:nvPr/>
          </p:nvSpPr>
          <p:spPr>
            <a:xfrm>
              <a:off x="8594711" y="1221030"/>
              <a:ext cx="2520242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15 0</a:t>
              </a:r>
              <a:r>
                <a:rPr kumimoji="0" lang="ru-RU" sz="32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00 </a:t>
              </a: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₽ / час</a:t>
              </a:r>
              <a:endPara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52" name="Прямоугольник 151">
              <a:extLst>
                <a:ext uri="{FF2B5EF4-FFF2-40B4-BE49-F238E27FC236}">
                  <a16:creationId xmlns:a16="http://schemas.microsoft.com/office/drawing/2014/main" id="{EF4139B7-424A-4DE2-8016-E6E16B231A73}"/>
                </a:ext>
              </a:extLst>
            </p:cNvPr>
            <p:cNvSpPr/>
            <p:nvPr/>
          </p:nvSpPr>
          <p:spPr>
            <a:xfrm>
              <a:off x="4180831" y="1420863"/>
              <a:ext cx="32179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Задача: </a:t>
              </a:r>
              <a:b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верно соединить химические реагенты</a:t>
              </a:r>
            </a:p>
          </p:txBody>
        </p:sp>
        <p:cxnSp>
          <p:nvCxnSpPr>
            <p:cNvPr id="153" name="Прямая соединительная линия 152">
              <a:extLst>
                <a:ext uri="{FF2B5EF4-FFF2-40B4-BE49-F238E27FC236}">
                  <a16:creationId xmlns:a16="http://schemas.microsoft.com/office/drawing/2014/main" id="{97DE8DD0-90EB-45F0-B31E-07F3745E8DCD}"/>
                </a:ext>
              </a:extLst>
            </p:cNvPr>
            <p:cNvCxnSpPr>
              <a:cxnSpLocks/>
            </p:cNvCxnSpPr>
            <p:nvPr/>
          </p:nvCxnSpPr>
          <p:spPr>
            <a:xfrm>
              <a:off x="7955133" y="827132"/>
              <a:ext cx="0" cy="1469673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4" name="Рисунок 153">
              <a:extLst>
                <a:ext uri="{FF2B5EF4-FFF2-40B4-BE49-F238E27FC236}">
                  <a16:creationId xmlns:a16="http://schemas.microsoft.com/office/drawing/2014/main" id="{77080EA2-6B6F-479B-BE2B-E1B99CC59F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8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7371" y="827132"/>
              <a:ext cx="2593398" cy="1469673"/>
            </a:xfrm>
            <a:prstGeom prst="roundRect">
              <a:avLst>
                <a:gd name="adj" fmla="val 3774"/>
              </a:avLst>
            </a:prstGeom>
          </p:spPr>
        </p:pic>
      </p:grpSp>
      <p:cxnSp>
        <p:nvCxnSpPr>
          <p:cNvPr id="163" name="Прямая соединительная линия 162">
            <a:extLst>
              <a:ext uri="{FF2B5EF4-FFF2-40B4-BE49-F238E27FC236}">
                <a16:creationId xmlns:a16="http://schemas.microsoft.com/office/drawing/2014/main" id="{F0F76B32-76E9-4023-8225-294DCBD6A534}"/>
              </a:ext>
            </a:extLst>
          </p:cNvPr>
          <p:cNvCxnSpPr>
            <a:cxnSpLocks/>
          </p:cNvCxnSpPr>
          <p:nvPr/>
        </p:nvCxnSpPr>
        <p:spPr>
          <a:xfrm>
            <a:off x="881233" y="3567748"/>
            <a:ext cx="10472567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E5BD2643-AD53-4B79-9CB3-BFF4E40214BD}"/>
              </a:ext>
            </a:extLst>
          </p:cNvPr>
          <p:cNvGrpSpPr/>
          <p:nvPr/>
        </p:nvGrpSpPr>
        <p:grpSpPr>
          <a:xfrm>
            <a:off x="4360329" y="3814545"/>
            <a:ext cx="3514374" cy="700088"/>
            <a:chOff x="4426881" y="-2579155"/>
            <a:chExt cx="3514374" cy="700088"/>
          </a:xfrm>
        </p:grpSpPr>
        <p:sp>
          <p:nvSpPr>
            <p:cNvPr id="166" name="Прямоугольник: скругленные углы 165">
              <a:extLst>
                <a:ext uri="{FF2B5EF4-FFF2-40B4-BE49-F238E27FC236}">
                  <a16:creationId xmlns:a16="http://schemas.microsoft.com/office/drawing/2014/main" id="{D3F31F18-9029-44BB-90CD-10359AFD2039}"/>
                </a:ext>
              </a:extLst>
            </p:cNvPr>
            <p:cNvSpPr/>
            <p:nvPr/>
          </p:nvSpPr>
          <p:spPr>
            <a:xfrm>
              <a:off x="4426881" y="-2579155"/>
              <a:ext cx="3514374" cy="700088"/>
            </a:xfrm>
            <a:prstGeom prst="roundRect">
              <a:avLst>
                <a:gd name="adj" fmla="val 2347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Прямоугольник 166">
              <a:extLst>
                <a:ext uri="{FF2B5EF4-FFF2-40B4-BE49-F238E27FC236}">
                  <a16:creationId xmlns:a16="http://schemas.microsoft.com/office/drawing/2014/main" id="{3A058AD5-FC82-4414-A7FD-D97621955512}"/>
                </a:ext>
              </a:extLst>
            </p:cNvPr>
            <p:cNvSpPr/>
            <p:nvPr/>
          </p:nvSpPr>
          <p:spPr>
            <a:xfrm>
              <a:off x="4662759" y="-2461964"/>
              <a:ext cx="3130985" cy="4308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200" dirty="0" err="1">
                  <a:solidFill>
                    <a:prstClr val="white">
                      <a:lumMod val="95000"/>
                    </a:prstClr>
                  </a:solidFill>
                  <a:latin typeface="Creata Black" panose="00000A00000000000000" pitchFamily="2" charset="-52"/>
                </a:rPr>
                <a:t>Квестовые</a:t>
              </a:r>
              <a:r>
                <a:rPr lang="ru-RU" sz="2200" dirty="0">
                  <a:solidFill>
                    <a:prstClr val="white">
                      <a:lumMod val="95000"/>
                    </a:prstClr>
                  </a:solidFill>
                  <a:latin typeface="Creata Black" panose="00000A00000000000000" pitchFamily="2" charset="-52"/>
                </a:rPr>
                <a:t> задания:</a:t>
              </a:r>
              <a:endParaRPr kumimoji="0" lang="ru-RU" sz="22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1506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100B2C-A9D3-459E-B270-6758E82DA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D7E308-4566-4536-A217-06731452CAF8}"/>
              </a:ext>
            </a:extLst>
          </p:cNvPr>
          <p:cNvSpPr txBox="1"/>
          <p:nvPr/>
        </p:nvSpPr>
        <p:spPr>
          <a:xfrm>
            <a:off x="4184714" y="884733"/>
            <a:ext cx="353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95000"/>
                  </a:schemeClr>
                </a:solidFill>
                <a:latin typeface="Creata Medium" panose="00000600000000000000" pitchFamily="2" charset="-52"/>
              </a:defRPr>
            </a:lvl1pPr>
          </a:lstStyle>
          <a:p>
            <a:pPr lvl="0">
              <a:defRPr/>
            </a:pPr>
            <a:r>
              <a:rPr lang="ru-RU" sz="2400" dirty="0">
                <a:solidFill>
                  <a:srgbClr val="131313"/>
                </a:solidFill>
                <a:latin typeface="Creata Black" panose="00000A00000000000000" pitchFamily="2" charset="-52"/>
              </a:rPr>
              <a:t>Логический код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200A4B8-8F56-440A-BFC7-4D194CDFE9F8}"/>
              </a:ext>
            </a:extLst>
          </p:cNvPr>
          <p:cNvCxnSpPr>
            <a:cxnSpLocks/>
          </p:cNvCxnSpPr>
          <p:nvPr/>
        </p:nvCxnSpPr>
        <p:spPr>
          <a:xfrm>
            <a:off x="885116" y="2604532"/>
            <a:ext cx="10472567" cy="0"/>
          </a:xfrm>
          <a:prstGeom prst="line">
            <a:avLst/>
          </a:prstGeom>
          <a:ln w="476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6431488-B92E-4074-B70C-D44ED9D5C027}"/>
              </a:ext>
            </a:extLst>
          </p:cNvPr>
          <p:cNvSpPr/>
          <p:nvPr/>
        </p:nvSpPr>
        <p:spPr>
          <a:xfrm>
            <a:off x="8598594" y="1262907"/>
            <a:ext cx="2520242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rgbClr val="131313"/>
                </a:solidFill>
                <a:latin typeface="Creata Black" panose="00000A00000000000000" pitchFamily="2" charset="-52"/>
              </a:rPr>
              <a:t>10 0</a:t>
            </a: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rPr>
              <a:t>00 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₽ / час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rgbClr val="131313"/>
              </a:solidFill>
              <a:effectLst/>
              <a:uLnTx/>
              <a:uFillTx/>
              <a:latin typeface="Creata Black" panose="00000A00000000000000" pitchFamily="2" charset="-52"/>
              <a:ea typeface="+mn-ea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B0859A6-A955-40EB-B8AA-C4DFD0223263}"/>
              </a:ext>
            </a:extLst>
          </p:cNvPr>
          <p:cNvSpPr/>
          <p:nvPr/>
        </p:nvSpPr>
        <p:spPr>
          <a:xfrm>
            <a:off x="4184714" y="1462740"/>
            <a:ext cx="3217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Задача: </a:t>
            </a:r>
            <a:b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</a:b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Разгадать слово с помощью </a:t>
            </a:r>
            <a:b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</a:b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5-ти конкретных образов и символов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F7E8DC0E-69CA-4D6D-8C69-83FE3F72AB3E}"/>
              </a:ext>
            </a:extLst>
          </p:cNvPr>
          <p:cNvCxnSpPr>
            <a:cxnSpLocks/>
          </p:cNvCxnSpPr>
          <p:nvPr/>
        </p:nvCxnSpPr>
        <p:spPr>
          <a:xfrm>
            <a:off x="7959016" y="869009"/>
            <a:ext cx="0" cy="146967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C1AD030-D0B9-4FD7-B75A-49AD0B89F631}"/>
              </a:ext>
            </a:extLst>
          </p:cNvPr>
          <p:cNvSpPr txBox="1"/>
          <p:nvPr/>
        </p:nvSpPr>
        <p:spPr>
          <a:xfrm>
            <a:off x="4184714" y="2906039"/>
            <a:ext cx="353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95000"/>
                  </a:schemeClr>
                </a:solidFill>
                <a:latin typeface="Creata Medium" panose="00000600000000000000" pitchFamily="2" charset="-52"/>
              </a:defRPr>
            </a:lvl1pPr>
          </a:lstStyle>
          <a:p>
            <a:pPr lvl="0">
              <a:defRPr/>
            </a:pPr>
            <a:r>
              <a:rPr lang="ru-RU" sz="2400" dirty="0">
                <a:solidFill>
                  <a:srgbClr val="131313"/>
                </a:solidFill>
                <a:latin typeface="Creata Black" panose="00000A00000000000000" pitchFamily="2" charset="-52"/>
              </a:rPr>
              <a:t>Цветовой код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EC3300AA-6C09-4C34-BEA5-E6826BADF36D}"/>
              </a:ext>
            </a:extLst>
          </p:cNvPr>
          <p:cNvCxnSpPr>
            <a:cxnSpLocks/>
          </p:cNvCxnSpPr>
          <p:nvPr/>
        </p:nvCxnSpPr>
        <p:spPr>
          <a:xfrm>
            <a:off x="885116" y="4625838"/>
            <a:ext cx="10472567" cy="0"/>
          </a:xfrm>
          <a:prstGeom prst="line">
            <a:avLst/>
          </a:prstGeom>
          <a:ln w="476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ACD68AF-9EB1-4BBB-86B5-7066E8E81427}"/>
              </a:ext>
            </a:extLst>
          </p:cNvPr>
          <p:cNvSpPr/>
          <p:nvPr/>
        </p:nvSpPr>
        <p:spPr>
          <a:xfrm>
            <a:off x="8557718" y="3284213"/>
            <a:ext cx="2601994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rgbClr val="131313"/>
                </a:solidFill>
                <a:latin typeface="Creata Black" panose="00000A00000000000000" pitchFamily="2" charset="-52"/>
              </a:rPr>
              <a:t> 10 </a:t>
            </a: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rPr>
              <a:t>000 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₽ / час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rgbClr val="131313"/>
              </a:solidFill>
              <a:effectLst/>
              <a:uLnTx/>
              <a:uFillTx/>
              <a:latin typeface="Creata Black" panose="00000A00000000000000" pitchFamily="2" charset="-52"/>
              <a:ea typeface="+mn-ea"/>
              <a:cs typeface="+mn-cs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9E216604-7378-4E2E-8DB1-21AE58E6990A}"/>
              </a:ext>
            </a:extLst>
          </p:cNvPr>
          <p:cNvSpPr/>
          <p:nvPr/>
        </p:nvSpPr>
        <p:spPr>
          <a:xfrm>
            <a:off x="4184714" y="3484046"/>
            <a:ext cx="3217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Задача: </a:t>
            </a:r>
            <a:b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</a:b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Собрать из отдельных частей сложную геометрическую композицию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BD50B428-BF53-4C51-813E-5BF87A69566A}"/>
              </a:ext>
            </a:extLst>
          </p:cNvPr>
          <p:cNvCxnSpPr>
            <a:cxnSpLocks/>
          </p:cNvCxnSpPr>
          <p:nvPr/>
        </p:nvCxnSpPr>
        <p:spPr>
          <a:xfrm>
            <a:off x="7959016" y="2890315"/>
            <a:ext cx="0" cy="146967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8989399-B03B-4B97-A354-6F7D7B9D66C0}"/>
              </a:ext>
            </a:extLst>
          </p:cNvPr>
          <p:cNvSpPr txBox="1"/>
          <p:nvPr/>
        </p:nvSpPr>
        <p:spPr>
          <a:xfrm>
            <a:off x="4184714" y="4927346"/>
            <a:ext cx="353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95000"/>
                  </a:schemeClr>
                </a:solidFill>
                <a:latin typeface="Creata Medium" panose="00000600000000000000" pitchFamily="2" charset="-52"/>
              </a:defRPr>
            </a:lvl1pPr>
          </a:lstStyle>
          <a:p>
            <a:pPr lvl="0">
              <a:defRPr/>
            </a:pPr>
            <a:r>
              <a:rPr lang="ru-RU" sz="2400" dirty="0">
                <a:solidFill>
                  <a:srgbClr val="131313"/>
                </a:solidFill>
                <a:latin typeface="Creata Black" panose="00000A00000000000000" pitchFamily="2" charset="-52"/>
              </a:rPr>
              <a:t>Воздушный код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B96299F-03FA-42B7-B8B8-564E214C5AAF}"/>
              </a:ext>
            </a:extLst>
          </p:cNvPr>
          <p:cNvSpPr/>
          <p:nvPr/>
        </p:nvSpPr>
        <p:spPr>
          <a:xfrm>
            <a:off x="8557718" y="5305520"/>
            <a:ext cx="2601994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rgbClr val="131313"/>
                </a:solidFill>
                <a:latin typeface="Creata Black" panose="00000A00000000000000" pitchFamily="2" charset="-52"/>
              </a:rPr>
              <a:t> 10 </a:t>
            </a: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rPr>
              <a:t>000 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₽ / час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rgbClr val="131313"/>
              </a:solidFill>
              <a:effectLst/>
              <a:uLnTx/>
              <a:uFillTx/>
              <a:latin typeface="Creata Black" panose="00000A00000000000000" pitchFamily="2" charset="-52"/>
              <a:ea typeface="+mn-ea"/>
              <a:cs typeface="+mn-cs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10E4E874-33DE-4B59-AA49-93D7551D7F3C}"/>
              </a:ext>
            </a:extLst>
          </p:cNvPr>
          <p:cNvSpPr/>
          <p:nvPr/>
        </p:nvSpPr>
        <p:spPr>
          <a:xfrm>
            <a:off x="4184714" y="5505353"/>
            <a:ext cx="3217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Задача: </a:t>
            </a:r>
            <a:b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</a:b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Узнать мелодию, верно расшифровав комбинацию звуковых частот</a:t>
            </a: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FA72C753-B347-48A4-889E-9E81F7AC4BC3}"/>
              </a:ext>
            </a:extLst>
          </p:cNvPr>
          <p:cNvCxnSpPr>
            <a:cxnSpLocks/>
          </p:cNvCxnSpPr>
          <p:nvPr/>
        </p:nvCxnSpPr>
        <p:spPr>
          <a:xfrm>
            <a:off x="7959016" y="4911622"/>
            <a:ext cx="0" cy="146967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CFE0B5ED-8EB8-4DC5-BD0F-D1FD4B72EDC6}"/>
              </a:ext>
            </a:extLst>
          </p:cNvPr>
          <p:cNvSpPr txBox="1"/>
          <p:nvPr/>
        </p:nvSpPr>
        <p:spPr>
          <a:xfrm>
            <a:off x="270439" y="350378"/>
            <a:ext cx="2811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ЭЛИС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квестовые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 задания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F5B1E99-D737-6648-861B-44E7138EC4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255" y="869009"/>
            <a:ext cx="2593398" cy="1469667"/>
          </a:xfrm>
          <a:prstGeom prst="roundRect">
            <a:avLst>
              <a:gd name="adj" fmla="val 3774"/>
            </a:avLst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63F6AC2-438A-FA4F-880E-9433FEBA28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031245" y="2890309"/>
            <a:ext cx="2593397" cy="1469672"/>
          </a:xfrm>
          <a:prstGeom prst="roundRect">
            <a:avLst>
              <a:gd name="adj" fmla="val 3774"/>
            </a:avLst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576B5F7-F5A0-3C4A-8440-E504B7A7E5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241" y="4911614"/>
            <a:ext cx="2593398" cy="1469672"/>
          </a:xfrm>
          <a:prstGeom prst="roundRect">
            <a:avLst>
              <a:gd name="adj" fmla="val 3774"/>
            </a:avLst>
          </a:prstGeom>
        </p:spPr>
      </p:pic>
    </p:spTree>
    <p:extLst>
      <p:ext uri="{BB962C8B-B14F-4D97-AF65-F5344CB8AC3E}">
        <p14:creationId xmlns:p14="http://schemas.microsoft.com/office/powerpoint/2010/main" val="25358790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4064</TotalTime>
  <Words>424</Words>
  <Application>Microsoft Office PowerPoint</Application>
  <PresentationFormat>Широкоэкранный</PresentationFormat>
  <Paragraphs>94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Kirill Lookyanov</dc:creator>
  <cp:lastModifiedBy>Microsoft Office User</cp:lastModifiedBy>
  <cp:revision>223</cp:revision>
  <dcterms:created xsi:type="dcterms:W3CDTF">2020-03-18T09:18:51Z</dcterms:created>
  <dcterms:modified xsi:type="dcterms:W3CDTF">2020-09-26T16:57:11Z</dcterms:modified>
</cp:coreProperties>
</file>