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92" r:id="rId2"/>
    <p:sldId id="293" r:id="rId3"/>
    <p:sldId id="289" r:id="rId4"/>
    <p:sldId id="290" r:id="rId5"/>
    <p:sldId id="288" r:id="rId6"/>
    <p:sldId id="260" r:id="rId7"/>
    <p:sldId id="295" r:id="rId8"/>
    <p:sldId id="277" r:id="rId9"/>
    <p:sldId id="291" r:id="rId10"/>
    <p:sldId id="298" r:id="rId11"/>
    <p:sldId id="279" r:id="rId12"/>
    <p:sldId id="297" r:id="rId13"/>
    <p:sldId id="281" r:id="rId14"/>
    <p:sldId id="28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reata" panose="020B0604020202020204" charset="0"/>
      <p:regular r:id="rId23"/>
    </p:embeddedFont>
    <p:embeddedFont>
      <p:font typeface="Creata Black" panose="020B0604020202020204" charset="0"/>
      <p:bold r:id="rId24"/>
    </p:embeddedFont>
    <p:embeddedFont>
      <p:font typeface="Creata Medium" panose="020B0604020202020204" charset="0"/>
      <p:regular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BC05"/>
    <a:srgbClr val="76CE00"/>
    <a:srgbClr val="2FBB05"/>
    <a:srgbClr val="269204"/>
    <a:srgbClr val="1D7103"/>
    <a:srgbClr val="2EB305"/>
    <a:srgbClr val="1D1D1E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6FCB6-F7AA-4C0F-84C0-55F63BEB9F75}" v="6" dt="2020-09-26T16:40:16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3696FCB6-F7AA-4C0F-84C0-55F63BEB9F75}"/>
    <pc:docChg chg="modSld">
      <pc:chgData name="Исаева Людмила" userId="fdb6b1ee36a9585b" providerId="Windows Live" clId="Web-{3696FCB6-F7AA-4C0F-84C0-55F63BEB9F75}" dt="2020-09-26T16:40:15.742" v="4" actId="20577"/>
      <pc:docMkLst>
        <pc:docMk/>
      </pc:docMkLst>
      <pc:sldChg chg="modSp">
        <pc:chgData name="Исаева Людмила" userId="fdb6b1ee36a9585b" providerId="Windows Live" clId="Web-{3696FCB6-F7AA-4C0F-84C0-55F63BEB9F75}" dt="2020-09-26T16:40:13.617" v="3" actId="20577"/>
        <pc:sldMkLst>
          <pc:docMk/>
          <pc:sldMk cId="1049082052" sldId="291"/>
        </pc:sldMkLst>
        <pc:spChg chg="mod">
          <ac:chgData name="Исаева Людмила" userId="fdb6b1ee36a9585b" providerId="Windows Live" clId="Web-{3696FCB6-F7AA-4C0F-84C0-55F63BEB9F75}" dt="2020-09-26T16:40:13.617" v="3" actId="20577"/>
          <ac:spMkLst>
            <pc:docMk/>
            <pc:sldMk cId="1049082052" sldId="291"/>
            <ac:spMk id="179" creationId="{4A7E8B7E-5F0B-4B18-BB9E-F47D3BA397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A9DD5-CE8C-814F-AA9A-F79C051CE43A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BEE1F-B03F-6041-975B-42348335F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4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29433-58ED-4548-B9F8-B25C09A2DF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84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7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13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1" y="377110"/>
            <a:ext cx="11439525" cy="6091200"/>
          </a:xfrm>
          <a:prstGeom prst="roundRect">
            <a:avLst>
              <a:gd name="adj" fmla="val 3348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4">
            <a:extLst>
              <a:ext uri="{FF2B5EF4-FFF2-40B4-BE49-F238E27FC236}">
                <a16:creationId xmlns:a16="http://schemas.microsoft.com/office/drawing/2014/main" id="{BFF1FB85-83A3-4D4E-B0FE-E06A8E7F732D}"/>
              </a:ext>
            </a:extLst>
          </p:cNvPr>
          <p:cNvSpPr/>
          <p:nvPr/>
        </p:nvSpPr>
        <p:spPr>
          <a:xfrm>
            <a:off x="376231" y="377110"/>
            <a:ext cx="11439525" cy="6091387"/>
          </a:xfrm>
          <a:prstGeom prst="roundRect">
            <a:avLst>
              <a:gd name="adj" fmla="val 3348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891683" y="4784449"/>
            <a:ext cx="10408619" cy="2073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У них одна структура блоков, но разное количество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игровых механик. Обе программы направлены на командообразование,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однако двухчасовой вариант позволяет более глубоко поработать с командой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и четче настроить внутренний ритм взаимодействия.</a:t>
            </a:r>
          </a:p>
          <a:p>
            <a:pPr algn="ctr">
              <a:lnSpc>
                <a:spcPts val="2600"/>
              </a:lnSpc>
            </a:pP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1514148" y="1209436"/>
            <a:ext cx="9163704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1644610" y="1411848"/>
            <a:ext cx="9033242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Чем отличаются часовая и двухчасовая программы?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45FAC-88F9-4978-8921-ECC4E758529E}"/>
              </a:ext>
            </a:extLst>
          </p:cNvPr>
          <p:cNvSpPr txBox="1"/>
          <p:nvPr/>
        </p:nvSpPr>
        <p:spPr>
          <a:xfrm>
            <a:off x="633296" y="524550"/>
            <a:ext cx="4012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reata Medium" panose="00000600000000000000" pitchFamily="2" charset="-52"/>
              </a:rPr>
              <a:t>барабанный тимбилдинг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93501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15" y="1"/>
            <a:ext cx="12206515" cy="685799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E8814EB-551F-43C0-A4DA-6704FC0EF32E}"/>
              </a:ext>
            </a:extLst>
          </p:cNvPr>
          <p:cNvGrpSpPr/>
          <p:nvPr/>
        </p:nvGrpSpPr>
        <p:grpSpPr>
          <a:xfrm>
            <a:off x="467933" y="6025704"/>
            <a:ext cx="11256134" cy="461665"/>
            <a:chOff x="467933" y="6025704"/>
            <a:chExt cx="11256134" cy="461665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F00B6ADC-7D36-47B7-8003-873CC73FFB82}"/>
                </a:ext>
              </a:extLst>
            </p:cNvPr>
            <p:cNvSpPr/>
            <p:nvPr/>
          </p:nvSpPr>
          <p:spPr>
            <a:xfrm>
              <a:off x="467933" y="6025704"/>
              <a:ext cx="11256134" cy="46166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BE2EA8D-7E85-4A66-8A8C-25EACF221381}"/>
                </a:ext>
              </a:extLst>
            </p:cNvPr>
            <p:cNvGrpSpPr/>
            <p:nvPr/>
          </p:nvGrpSpPr>
          <p:grpSpPr>
            <a:xfrm>
              <a:off x="720849" y="6084357"/>
              <a:ext cx="1972846" cy="338554"/>
              <a:chOff x="720849" y="6084357"/>
              <a:chExt cx="1972846" cy="338554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D26E44D-60D5-4AC3-B9EB-4EDE29767F86}"/>
                  </a:ext>
                </a:extLst>
              </p:cNvPr>
              <p:cNvSpPr/>
              <p:nvPr/>
            </p:nvSpPr>
            <p:spPr>
              <a:xfrm>
                <a:off x="1064723" y="6084357"/>
                <a:ext cx="162897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team-building</a:t>
                </a:r>
                <a:endPara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endParaRP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41280F14-C837-4F94-B71D-1B40352AA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849" y="6100123"/>
                <a:ext cx="322788" cy="322788"/>
              </a:xfrm>
              <a:prstGeom prst="rect">
                <a:avLst/>
              </a:prstGeom>
            </p:spPr>
          </p:pic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10C9DEC-5E6D-45A4-9805-4693A56A4E73}"/>
                </a:ext>
              </a:extLst>
            </p:cNvPr>
            <p:cNvGrpSpPr/>
            <p:nvPr/>
          </p:nvGrpSpPr>
          <p:grpSpPr>
            <a:xfrm>
              <a:off x="3275255" y="6080779"/>
              <a:ext cx="3267766" cy="338554"/>
              <a:chOff x="3044855" y="6080779"/>
              <a:chExt cx="3267766" cy="338554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B878CD2-80A1-4657-B690-9622646C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44855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16845715-C3F2-4560-965B-745256F6FDC5}"/>
                  </a:ext>
                </a:extLst>
              </p:cNvPr>
              <p:cNvSpPr/>
              <p:nvPr/>
            </p:nvSpPr>
            <p:spPr>
              <a:xfrm>
                <a:off x="3455749" y="6080779"/>
                <a:ext cx="285687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трансляция бизнес-задач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536A523-00D2-4DE0-80E8-10E1B26A9D57}"/>
                </a:ext>
              </a:extLst>
            </p:cNvPr>
            <p:cNvGrpSpPr/>
            <p:nvPr/>
          </p:nvGrpSpPr>
          <p:grpSpPr>
            <a:xfrm>
              <a:off x="7159022" y="6080779"/>
              <a:ext cx="1716123" cy="338554"/>
              <a:chOff x="6511002" y="6080779"/>
              <a:chExt cx="1716123" cy="33855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36DEB9E9-CC35-4059-A9BE-3247AF57D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1002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9F9EB8A9-5F1C-4A8D-BF7D-0EDCF714F10C}"/>
                  </a:ext>
                </a:extLst>
              </p:cNvPr>
              <p:cNvSpPr/>
              <p:nvPr/>
            </p:nvSpPr>
            <p:spPr>
              <a:xfrm>
                <a:off x="6880281" y="6080779"/>
                <a:ext cx="13468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7</a:t>
                </a:r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0 человек</a:t>
                </a:r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1CBB725-559A-42BE-909C-87D3EF49B94D}"/>
                </a:ext>
              </a:extLst>
            </p:cNvPr>
            <p:cNvGrpSpPr/>
            <p:nvPr/>
          </p:nvGrpSpPr>
          <p:grpSpPr>
            <a:xfrm>
              <a:off x="9929943" y="6089403"/>
              <a:ext cx="1524685" cy="338554"/>
              <a:chOff x="8924244" y="6089403"/>
              <a:chExt cx="1524685" cy="33855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80C2C309-1B4E-4AF1-A832-1AF121371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2424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546A933B-43C9-47F0-AC36-A3E46F9381CD}"/>
                  </a:ext>
                </a:extLst>
              </p:cNvPr>
              <p:cNvSpPr/>
              <p:nvPr/>
            </p:nvSpPr>
            <p:spPr>
              <a:xfrm>
                <a:off x="9308873" y="6089403"/>
                <a:ext cx="114005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60 минут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CE7DBD9-05BE-421A-B4D9-D6550A7E2988}"/>
              </a:ext>
            </a:extLst>
          </p:cNvPr>
          <p:cNvSpPr txBox="1"/>
          <p:nvPr/>
        </p:nvSpPr>
        <p:spPr>
          <a:xfrm>
            <a:off x="270439" y="350378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 Medium" panose="00000600000000000000" pitchFamily="2" charset="-52"/>
              </a:rPr>
              <a:t>фото с мероприятия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87F7342-C3A0-4B36-BBF3-A47AEC18B724}"/>
              </a:ext>
            </a:extLst>
          </p:cNvPr>
          <p:cNvGrpSpPr/>
          <p:nvPr/>
        </p:nvGrpSpPr>
        <p:grpSpPr>
          <a:xfrm>
            <a:off x="5283964" y="125530"/>
            <a:ext cx="1624071" cy="1243752"/>
            <a:chOff x="5283964" y="125530"/>
            <a:chExt cx="1624071" cy="124375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3964" y="125530"/>
              <a:ext cx="1624071" cy="8353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8FF519-5371-45ED-BC52-39E210305D5C}"/>
                </a:ext>
              </a:extLst>
            </p:cNvPr>
            <p:cNvSpPr txBox="1"/>
            <p:nvPr/>
          </p:nvSpPr>
          <p:spPr>
            <a:xfrm>
              <a:off x="5338421" y="999950"/>
              <a:ext cx="1515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Black" panose="00000A00000000000000" pitchFamily="2" charset="-52"/>
                </a:rPr>
                <a:t>FLORANGE</a:t>
              </a:r>
              <a:endPara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Black" panose="00000A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60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323623-AAB3-43AA-AC27-488CAF028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038" y="-1"/>
            <a:ext cx="4614962" cy="3058301"/>
          </a:xfrm>
          <a:prstGeom prst="roundRect">
            <a:avLst>
              <a:gd name="adj" fmla="val 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58779E4-E6EF-46E4-8D3D-2E5ECEF73E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511636" y="3772003"/>
            <a:ext cx="4680364" cy="31140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DB1F3E-3324-4DB1-8625-B8EB1DDC9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13" y="370631"/>
            <a:ext cx="2860788" cy="2873513"/>
          </a:xfrm>
          <a:prstGeom prst="roundRect">
            <a:avLst>
              <a:gd name="adj" fmla="val 4487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CEBB3B-F0F4-420E-BD47-CCB9E5ACE2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12" y="3631220"/>
            <a:ext cx="2860789" cy="2856150"/>
          </a:xfrm>
          <a:prstGeom prst="roundRect">
            <a:avLst>
              <a:gd name="adj" fmla="val 6079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A87E46-33D3-40B4-9FB2-4AD3491470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798" y="877777"/>
            <a:ext cx="5092059" cy="5117669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052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717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73F2760-71F3-426C-BB12-C79B7CFF57EE}"/>
              </a:ext>
            </a:extLst>
          </p:cNvPr>
          <p:cNvSpPr txBox="1"/>
          <p:nvPr/>
        </p:nvSpPr>
        <p:spPr>
          <a:xfrm>
            <a:off x="4973785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95182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119509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392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(5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824828"/>
            <a:ext cx="10445523" cy="2349957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91106" y="2201382"/>
            <a:ext cx="9625238" cy="1608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Стулья на всех участников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50" charset="-52"/>
              </a:rPr>
              <a:t>(+ 1 для ведущего)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канал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Помещение или шатёр для укрытия от дождя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50" charset="-52"/>
              </a:rPr>
              <a:t>(от 2 кв. метров на человека)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A436207-02EA-448D-8947-48A03DA97765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223489B9-9594-42E8-8ECC-5620F61054B7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DEF1363-21CE-4956-98EA-3AE694324E23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03E3E06-6F47-4774-8F55-2096F6B302A6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07EE37-9A5B-4235-B745-33BC92159B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905000" y="3820886"/>
            <a:ext cx="8667750" cy="1809750"/>
            <a:chOff x="1905000" y="3600450"/>
            <a:chExt cx="8667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2583543" y="3600450"/>
              <a:ext cx="7329714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 err="1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СплоТИМ</a:t>
              </a:r>
              <a:endParaRPr lang="ru-RU" sz="6000" dirty="0">
                <a:solidFill>
                  <a:schemeClr val="bg1"/>
                </a:solidFill>
                <a:latin typeface="Creata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БАРАБАННЫЙ </a:t>
              </a:r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Black" panose="00000A00000000000000" pitchFamily="2" charset="-52"/>
                  <a:cs typeface="Times New Roman" panose="02020603050405020304" pitchFamily="18" charset="0"/>
                </a:rPr>
                <a:t>ТИМ</a:t>
              </a:r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БИЛДИНГ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9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304" y="0"/>
            <a:ext cx="5764695" cy="47651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98" y="2056833"/>
            <a:ext cx="5629040" cy="4801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412484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МОЩНАЯ	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СПЛОЧАЮЩАЯ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645401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с музыкальными инструментами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ED247A-1B4A-456A-BAAC-80F60ED04779}"/>
              </a:ext>
            </a:extLst>
          </p:cNvPr>
          <p:cNvGrpSpPr/>
          <p:nvPr/>
        </p:nvGrpSpPr>
        <p:grpSpPr>
          <a:xfrm>
            <a:off x="478971" y="4321288"/>
            <a:ext cx="11234058" cy="1435221"/>
            <a:chOff x="478971" y="3717350"/>
            <a:chExt cx="11234058" cy="143522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02BD7266-82F9-4806-B870-344B05E2285C}"/>
                </a:ext>
              </a:extLst>
            </p:cNvPr>
            <p:cNvSpPr/>
            <p:nvPr/>
          </p:nvSpPr>
          <p:spPr>
            <a:xfrm>
              <a:off x="1001487" y="3717350"/>
              <a:ext cx="10247084" cy="143522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A5A5210-B227-4622-A213-E2CC59BD4129}"/>
                </a:ext>
              </a:extLst>
            </p:cNvPr>
            <p:cNvSpPr/>
            <p:nvPr/>
          </p:nvSpPr>
          <p:spPr>
            <a:xfrm>
              <a:off x="478971" y="3962407"/>
              <a:ext cx="11234058" cy="8874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Направленна на качественно иное знакомство участников </a:t>
              </a:r>
              <a:br>
                <a:rPr lang="ru-RU" sz="24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ru-RU" sz="24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друг с другом и внутренним ритмом команды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E436B0-5C5E-4768-992B-2DF2F942E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602" y="803313"/>
            <a:ext cx="3173942" cy="21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447504"/>
            <a:chOff x="970647" y="1685536"/>
            <a:chExt cx="10430279" cy="3447504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558164" cy="2745760"/>
              <a:chOff x="970647" y="1685536"/>
              <a:chExt cx="2558164" cy="27457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5581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TEAM-BUILDING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C</a:t>
                </a:r>
                <a:r>
                  <a:rPr lang="ru-RU" dirty="0"/>
                  <a:t>ТРАТЕГИЧЕСКАЯ СЕССИЯ</a:t>
                </a:r>
                <a:endParaRPr lang="en-US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447504"/>
              <a:chOff x="3699549" y="1685536"/>
              <a:chExt cx="2786043" cy="344750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МОЩНАЯ РАЗРЯДКА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ЭМОЦИОНАЛЬНОЕ ЕДИНЕНИЕ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ТРАНСЛЯЦИЯ </a:t>
                </a:r>
                <a:br>
                  <a:rPr lang="ru-RU" dirty="0"/>
                </a:br>
                <a:r>
                  <a:rPr lang="ru-RU" dirty="0"/>
                  <a:t>БИЗНЕС-ЗАДАЧ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766265B-039E-44AA-B7B4-735160FE5D8C}"/>
                </a:ext>
              </a:extLst>
            </p:cNvPr>
            <p:cNvGrpSpPr/>
            <p:nvPr/>
          </p:nvGrpSpPr>
          <p:grpSpPr>
            <a:xfrm>
              <a:off x="6830361" y="1685536"/>
              <a:ext cx="1725157" cy="1287376"/>
              <a:chOff x="6508519" y="1685536"/>
              <a:chExt cx="1725157" cy="1287376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82880DF-AF16-45E0-A1DE-AB21F4B00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3047" y="1685536"/>
                <a:ext cx="683076" cy="683076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6EC97BE-34E8-4DAD-A855-25959D00DC9C}"/>
                  </a:ext>
                </a:extLst>
              </p:cNvPr>
              <p:cNvSpPr txBox="1"/>
              <p:nvPr/>
            </p:nvSpPr>
            <p:spPr>
              <a:xfrm>
                <a:off x="6508519" y="2470210"/>
                <a:ext cx="1725157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indent="0">
                  <a:lnSpc>
                    <a:spcPts val="1600"/>
                  </a:lnSpc>
                  <a:buFont typeface="Wingdings" panose="05000000000000000000" pitchFamily="2" charset="2"/>
                  <a:buNone/>
                  <a:defRPr sz="1600">
                    <a:solidFill>
                      <a:srgbClr val="30BC05"/>
                    </a:solidFill>
                    <a:latin typeface="Creata Black" panose="00000A00000000000000" pitchFamily="2" charset="-52"/>
                  </a:defRPr>
                </a:lvl1pPr>
              </a:lstStyle>
              <a:p>
                <a:r>
                  <a:rPr lang="ru-RU" dirty="0"/>
                  <a:t>количество </a:t>
                </a:r>
              </a:p>
              <a:p>
                <a:r>
                  <a:rPr lang="ru-RU" dirty="0"/>
                  <a:t>участников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1 - 2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ЧАСА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227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1B284B7-AA41-470F-A09C-02854007FB69}"/>
              </a:ext>
            </a:extLst>
          </p:cNvPr>
          <p:cNvSpPr txBox="1"/>
          <p:nvPr/>
        </p:nvSpPr>
        <p:spPr>
          <a:xfrm>
            <a:off x="6832754" y="2849756"/>
            <a:ext cx="1570378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indent="0" algn="ctr">
              <a:lnSpc>
                <a:spcPct val="150000"/>
              </a:lnSpc>
              <a:buFont typeface="Wingdings" panose="05000000000000000000" pitchFamily="2" charset="2"/>
              <a:buNone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algn="l"/>
            <a:r>
              <a:rPr lang="ru-RU" sz="3200" dirty="0"/>
              <a:t>10-150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57AC56-C211-4C90-AC60-AED256BE7DAD}"/>
              </a:ext>
            </a:extLst>
          </p:cNvPr>
          <p:cNvSpPr txBox="1"/>
          <p:nvPr/>
        </p:nvSpPr>
        <p:spPr>
          <a:xfrm>
            <a:off x="6847266" y="3497661"/>
            <a:ext cx="157037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14" y="0"/>
            <a:ext cx="12206514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64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тимбилдинг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7E59BC-58E6-4115-9D78-58B977529974}"/>
              </a:ext>
            </a:extLst>
          </p:cNvPr>
          <p:cNvGrpSpPr/>
          <p:nvPr/>
        </p:nvGrpSpPr>
        <p:grpSpPr>
          <a:xfrm>
            <a:off x="986971" y="5080001"/>
            <a:ext cx="10218057" cy="845450"/>
            <a:chOff x="986971" y="5080001"/>
            <a:chExt cx="10218057" cy="84545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6EAF96C5-91DE-4571-BEB9-1938106D8D75}"/>
                </a:ext>
              </a:extLst>
            </p:cNvPr>
            <p:cNvSpPr/>
            <p:nvPr/>
          </p:nvSpPr>
          <p:spPr>
            <a:xfrm>
              <a:off x="986971" y="5080001"/>
              <a:ext cx="10218057" cy="8454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82D3AE7-0703-46DF-AC87-9A1B332F3211}"/>
                </a:ext>
              </a:extLst>
            </p:cNvPr>
            <p:cNvSpPr/>
            <p:nvPr/>
          </p:nvSpPr>
          <p:spPr>
            <a:xfrm>
              <a:off x="1310875" y="5235623"/>
              <a:ext cx="9570249" cy="47064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2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Заряжаем участников позитивным драйвом через ритм и эмоции!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64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3F50218-903A-43C6-86B0-DCACA3915ED8}"/>
              </a:ext>
            </a:extLst>
          </p:cNvPr>
          <p:cNvGrpSpPr/>
          <p:nvPr/>
        </p:nvGrpSpPr>
        <p:grpSpPr>
          <a:xfrm>
            <a:off x="413903" y="1349012"/>
            <a:ext cx="11456810" cy="3452188"/>
            <a:chOff x="326819" y="1363436"/>
            <a:chExt cx="11456810" cy="345218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056126-3094-4F48-8118-0FE0CC7E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9811" y="2062116"/>
              <a:ext cx="1891515" cy="116624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33826F3-AB9F-4451-8E8C-241FD4145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009" y="1807878"/>
              <a:ext cx="3045492" cy="186640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AB980B5-285D-4672-9D60-C04E57F3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43" y="1363436"/>
              <a:ext cx="1470074" cy="222738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168317D-EECF-41FF-937B-3DEDFE6B1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414" y="1475413"/>
              <a:ext cx="2861510" cy="2570769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72ED81C-80B2-498A-A020-0617397E2CA3}"/>
                </a:ext>
              </a:extLst>
            </p:cNvPr>
            <p:cNvSpPr/>
            <p:nvPr/>
          </p:nvSpPr>
          <p:spPr>
            <a:xfrm>
              <a:off x="326819" y="3743249"/>
              <a:ext cx="24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музыкальные трубки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en-US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b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(</a:t>
              </a:r>
              <a:r>
                <a:rPr lang="ru-RU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бумвокерс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)</a:t>
              </a:r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A5458ED-20F2-4583-AFAA-B64CD20F5F66}"/>
                </a:ext>
              </a:extLst>
            </p:cNvPr>
            <p:cNvSpPr/>
            <p:nvPr/>
          </p:nvSpPr>
          <p:spPr>
            <a:xfrm>
              <a:off x="2986108" y="3738406"/>
              <a:ext cx="24561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африканские барабаны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72C0F33-4A90-41C4-8200-E052FD6218ED}"/>
                </a:ext>
              </a:extLst>
            </p:cNvPr>
            <p:cNvSpPr/>
            <p:nvPr/>
          </p:nvSpPr>
          <p:spPr>
            <a:xfrm>
              <a:off x="6380408" y="3750060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тамбурины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BBE24C-EB0B-4B2F-A8C1-EAA157766F67}"/>
                </a:ext>
              </a:extLst>
            </p:cNvPr>
            <p:cNvSpPr/>
            <p:nvPr/>
          </p:nvSpPr>
          <p:spPr>
            <a:xfrm>
              <a:off x="9327507" y="3744967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маракасы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1856695" y="4957738"/>
            <a:ext cx="8478604" cy="881653"/>
            <a:chOff x="1856695" y="4771061"/>
            <a:chExt cx="8478604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1856695" y="5283382"/>
              <a:ext cx="8478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внутреннее ощущение команды с помощью музыкального погружения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412156" y="4771061"/>
              <a:ext cx="1367683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МЕНЯЕМ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619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62086" y="3318613"/>
            <a:ext cx="2502608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эмоциональное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сближение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коллектива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305058" y="3318613"/>
            <a:ext cx="2044149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 err="1">
                <a:solidFill>
                  <a:schemeClr val="bg1"/>
                </a:solidFill>
                <a:latin typeface="Creata Medium" panose="00000600000000000000" pitchFamily="2" charset="-52"/>
              </a:rPr>
              <a:t>психофизио</a:t>
            </a: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-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логическая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разрядка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9032453" y="3318613"/>
            <a:ext cx="1768433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сыгранная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команда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DA47C06-7EE9-4F81-92F8-EE143FA43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547150" y="1581791"/>
            <a:ext cx="4818" cy="370121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Подготовка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Сбор и расстановка участников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813787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Ритмичная разминка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Физические игры с позитивным настроем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579593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Барабанный круг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Знакомство с инструментом и внутренним музыкантом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350896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Игра на трубках 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Командное исполнение музыкальных композиций с помощью boomwhackers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128808"/>
            <a:ext cx="9405332" cy="701080"/>
            <a:chOff x="3070655" y="2185499"/>
            <a:chExt cx="8516287" cy="70108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Итоговый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Яркая кульминация тимбилдинга с добавлением тамбуринов и маракасов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555084" y="1579795"/>
              <a:ext cx="1489592" cy="338554"/>
              <a:chOff x="1796446" y="1240666"/>
              <a:chExt cx="1489592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796446" y="1303014"/>
                <a:ext cx="1489592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962576" y="1240666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3119290" y="1507086"/>
              <a:ext cx="3922529" cy="338554"/>
              <a:chOff x="1383949" y="1439065"/>
              <a:chExt cx="3922529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1383949" y="1508882"/>
                <a:ext cx="392252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4989491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7122909" y="1581372"/>
              <a:ext cx="2967319" cy="338554"/>
              <a:chOff x="2363986" y="1242245"/>
              <a:chExt cx="1547193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2363986" y="1303014"/>
                <a:ext cx="1547193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3733299" y="1242245"/>
                <a:ext cx="16900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10171319" y="1515083"/>
              <a:ext cx="922348" cy="338554"/>
              <a:chOff x="3983189" y="1428372"/>
              <a:chExt cx="922348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3983189" y="1490718"/>
                <a:ext cx="92234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4581409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1032494" y="1512066"/>
              <a:ext cx="447976" cy="338554"/>
              <a:chOff x="-7717217" y="1172939"/>
              <a:chExt cx="447976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-7717217" y="1233708"/>
                <a:ext cx="447976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-7548485" y="1172939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60-120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2830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491881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69858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94797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79072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743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барабанный тимбилдинг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554050BD-CF89-47F0-8319-BBDB11C83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7966357-007F-4870-AB3D-8839D2D94B63}"/>
              </a:ext>
            </a:extLst>
          </p:cNvPr>
          <p:cNvGrpSpPr/>
          <p:nvPr/>
        </p:nvGrpSpPr>
        <p:grpSpPr>
          <a:xfrm>
            <a:off x="6279030" y="544487"/>
            <a:ext cx="3844336" cy="5667625"/>
            <a:chOff x="6279030" y="399347"/>
            <a:chExt cx="3844336" cy="5667625"/>
          </a:xfrm>
        </p:grpSpPr>
        <p:sp>
          <p:nvSpPr>
            <p:cNvPr id="171" name="Прямоугольник: скругленные углы 170">
              <a:extLst>
                <a:ext uri="{FF2B5EF4-FFF2-40B4-BE49-F238E27FC236}">
                  <a16:creationId xmlns:a16="http://schemas.microsoft.com/office/drawing/2014/main" id="{AD8CA19C-16CA-429A-9E4E-00E25F4C815A}"/>
                </a:ext>
              </a:extLst>
            </p:cNvPr>
            <p:cNvSpPr/>
            <p:nvPr/>
          </p:nvSpPr>
          <p:spPr>
            <a:xfrm>
              <a:off x="6279030" y="399347"/>
              <a:ext cx="3844336" cy="566762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Прямоугольник: скругленные углы 171">
              <a:extLst>
                <a:ext uri="{FF2B5EF4-FFF2-40B4-BE49-F238E27FC236}">
                  <a16:creationId xmlns:a16="http://schemas.microsoft.com/office/drawing/2014/main" id="{51106F59-CF05-43E1-8E76-03CB032D47DE}"/>
                </a:ext>
              </a:extLst>
            </p:cNvPr>
            <p:cNvSpPr/>
            <p:nvPr/>
          </p:nvSpPr>
          <p:spPr>
            <a:xfrm>
              <a:off x="6279030" y="399349"/>
              <a:ext cx="3844336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id="{E17CBC5F-1936-4244-B158-C8450738DC46}"/>
                </a:ext>
              </a:extLst>
            </p:cNvPr>
            <p:cNvSpPr/>
            <p:nvPr/>
          </p:nvSpPr>
          <p:spPr>
            <a:xfrm>
              <a:off x="6848111" y="516540"/>
              <a:ext cx="2706190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Больше, чем 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FUN</a:t>
              </a:r>
              <a:endPara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DB3308BC-9832-4D10-9447-D314FAB88BF6}"/>
                </a:ext>
              </a:extLst>
            </p:cNvPr>
            <p:cNvGrpSpPr/>
            <p:nvPr/>
          </p:nvGrpSpPr>
          <p:grpSpPr>
            <a:xfrm>
              <a:off x="6684016" y="1221015"/>
              <a:ext cx="3034364" cy="673375"/>
              <a:chOff x="1003063" y="1287162"/>
              <a:chExt cx="3034364" cy="673375"/>
            </a:xfrm>
          </p:grpSpPr>
          <p:grpSp>
            <p:nvGrpSpPr>
              <p:cNvPr id="194" name="Группа 193">
                <a:extLst>
                  <a:ext uri="{FF2B5EF4-FFF2-40B4-BE49-F238E27FC236}">
                    <a16:creationId xmlns:a16="http://schemas.microsoft.com/office/drawing/2014/main" id="{856C875E-6504-4C89-BA49-C412DB3C71C5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075465F4-78A7-4017-9254-302AC45EAC27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Музыкальные трубки</a:t>
                  </a:r>
                </a:p>
              </p:txBody>
            </p:sp>
            <p:sp>
              <p:nvSpPr>
                <p:cNvPr id="197" name="Прямоугольник 196">
                  <a:extLst>
                    <a:ext uri="{FF2B5EF4-FFF2-40B4-BE49-F238E27FC236}">
                      <a16:creationId xmlns:a16="http://schemas.microsoft.com/office/drawing/2014/main" id="{F341C560-B875-4E74-9431-A6E159BB1990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для всех участников</a:t>
                  </a:r>
                </a:p>
              </p:txBody>
            </p:sp>
          </p:grpSp>
          <p:cxnSp>
            <p:nvCxnSpPr>
              <p:cNvPr id="195" name="Прямая соединительная линия 194">
                <a:extLst>
                  <a:ext uri="{FF2B5EF4-FFF2-40B4-BE49-F238E27FC236}">
                    <a16:creationId xmlns:a16="http://schemas.microsoft.com/office/drawing/2014/main" id="{B31622C5-B6FA-4571-BD1C-6E6A9B3F5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51F825CC-D43E-4FB3-8765-4F1111EFFFDE}"/>
                </a:ext>
              </a:extLst>
            </p:cNvPr>
            <p:cNvGrpSpPr/>
            <p:nvPr/>
          </p:nvGrpSpPr>
          <p:grpSpPr>
            <a:xfrm>
              <a:off x="6684016" y="2021152"/>
              <a:ext cx="3034364" cy="673375"/>
              <a:chOff x="1003063" y="1287162"/>
              <a:chExt cx="3034364" cy="673375"/>
            </a:xfrm>
          </p:grpSpPr>
          <p:grpSp>
            <p:nvGrpSpPr>
              <p:cNvPr id="190" name="Группа 189">
                <a:extLst>
                  <a:ext uri="{FF2B5EF4-FFF2-40B4-BE49-F238E27FC236}">
                    <a16:creationId xmlns:a16="http://schemas.microsoft.com/office/drawing/2014/main" id="{A15E6597-B534-40EE-9C0B-20F2402DE2D2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980AB076-7E37-4B67-9720-A7B193596176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Перкуссия</a:t>
                  </a:r>
                </a:p>
              </p:txBody>
            </p:sp>
            <p:sp>
              <p:nvSpPr>
                <p:cNvPr id="193" name="Прямоугольник 192">
                  <a:extLst>
                    <a:ext uri="{FF2B5EF4-FFF2-40B4-BE49-F238E27FC236}">
                      <a16:creationId xmlns:a16="http://schemas.microsoft.com/office/drawing/2014/main" id="{9ACFB95D-0ADD-4855-990F-BEFDC141BAC4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тамбурины и маракасы</a:t>
                  </a:r>
                </a:p>
              </p:txBody>
            </p:sp>
          </p:grpSp>
          <p:cxnSp>
            <p:nvCxnSpPr>
              <p:cNvPr id="191" name="Прямая соединительная линия 190">
                <a:extLst>
                  <a:ext uri="{FF2B5EF4-FFF2-40B4-BE49-F238E27FC236}">
                    <a16:creationId xmlns:a16="http://schemas.microsoft.com/office/drawing/2014/main" id="{637E9133-3DEA-4A99-B42C-41DD6D720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937CA094-6947-4AB9-A45B-3F9ABC9A076F}"/>
                </a:ext>
              </a:extLst>
            </p:cNvPr>
            <p:cNvSpPr txBox="1"/>
            <p:nvPr/>
          </p:nvSpPr>
          <p:spPr>
            <a:xfrm>
              <a:off x="6684016" y="2825624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Африканские барабаны</a:t>
              </a:r>
            </a:p>
          </p:txBody>
        </p:sp>
        <p:cxnSp>
          <p:nvCxnSpPr>
            <p:cNvPr id="189" name="Прямая соединительная линия 188">
              <a:extLst>
                <a:ext uri="{FF2B5EF4-FFF2-40B4-BE49-F238E27FC236}">
                  <a16:creationId xmlns:a16="http://schemas.microsoft.com/office/drawing/2014/main" id="{0324F915-C0D8-43D0-85B6-82FC3402668F}"/>
                </a:ext>
              </a:extLst>
            </p:cNvPr>
            <p:cNvCxnSpPr>
              <a:cxnSpLocks/>
            </p:cNvCxnSpPr>
            <p:nvPr/>
          </p:nvCxnSpPr>
          <p:spPr>
            <a:xfrm>
              <a:off x="6786389" y="3498999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3845FA1F-3F63-4223-9D8A-8CBCFFCFF4A1}"/>
                </a:ext>
              </a:extLst>
            </p:cNvPr>
            <p:cNvSpPr txBox="1"/>
            <p:nvPr/>
          </p:nvSpPr>
          <p:spPr>
            <a:xfrm>
              <a:off x="6684016" y="3625870"/>
              <a:ext cx="2886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defRPr/>
              </a:pPr>
              <a:r>
                <a:rPr lang="ru-RU" b="0" dirty="0">
                  <a:solidFill>
                    <a:srgbClr val="269204"/>
                  </a:solidFill>
                </a:rPr>
                <a:t>Сплочение и прокачка</a:t>
              </a:r>
              <a:br>
                <a:rPr lang="ru-RU" b="0" dirty="0">
                  <a:solidFill>
                    <a:srgbClr val="269204"/>
                  </a:solidFill>
                </a:rPr>
              </a:br>
              <a:r>
                <a:rPr lang="ru-RU" b="0" dirty="0">
                  <a:solidFill>
                    <a:srgbClr val="269204"/>
                  </a:solidFill>
                </a:rPr>
                <a:t>команды</a:t>
              </a:r>
            </a:p>
          </p:txBody>
        </p:sp>
        <p:cxnSp>
          <p:nvCxnSpPr>
            <p:cNvPr id="185" name="Прямая соединительная линия 184">
              <a:extLst>
                <a:ext uri="{FF2B5EF4-FFF2-40B4-BE49-F238E27FC236}">
                  <a16:creationId xmlns:a16="http://schemas.microsoft.com/office/drawing/2014/main" id="{4C2E5458-10CD-428F-BA5E-E4DA309E57D9}"/>
                </a:ext>
              </a:extLst>
            </p:cNvPr>
            <p:cNvCxnSpPr>
              <a:cxnSpLocks/>
            </p:cNvCxnSpPr>
            <p:nvPr/>
          </p:nvCxnSpPr>
          <p:spPr>
            <a:xfrm>
              <a:off x="6822582" y="429441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C7177B4-AC83-4B6F-BF9B-D034BFA9B6B9}"/>
                </a:ext>
              </a:extLst>
            </p:cNvPr>
            <p:cNvSpPr txBox="1"/>
            <p:nvPr/>
          </p:nvSpPr>
          <p:spPr>
            <a:xfrm>
              <a:off x="6684016" y="4446592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noProof="0" dirty="0">
                  <a:solidFill>
                    <a:srgbClr val="269204"/>
                  </a:solidFill>
                </a:rPr>
                <a:t>120 </a:t>
              </a: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269204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минут</a:t>
              </a:r>
            </a:p>
          </p:txBody>
        </p:sp>
        <p:cxnSp>
          <p:nvCxnSpPr>
            <p:cNvPr id="181" name="Прямая соединительная линия 180">
              <a:extLst>
                <a:ext uri="{FF2B5EF4-FFF2-40B4-BE49-F238E27FC236}">
                  <a16:creationId xmlns:a16="http://schemas.microsoft.com/office/drawing/2014/main" id="{96AF3FAE-750D-4ACA-9FBC-73C22CBE07BF}"/>
                </a:ext>
              </a:extLst>
            </p:cNvPr>
            <p:cNvCxnSpPr>
              <a:cxnSpLocks/>
            </p:cNvCxnSpPr>
            <p:nvPr/>
          </p:nvCxnSpPr>
          <p:spPr>
            <a:xfrm>
              <a:off x="6794007" y="512636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4A7E8B7E-5F0B-4B18-BB9E-F47D3BA397F4}"/>
                </a:ext>
              </a:extLst>
            </p:cNvPr>
            <p:cNvSpPr/>
            <p:nvPr/>
          </p:nvSpPr>
          <p:spPr>
            <a:xfrm>
              <a:off x="6759137" y="5216478"/>
              <a:ext cx="2884123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ru-RU" sz="2400" dirty="0">
                  <a:solidFill>
                    <a:srgbClr val="131313"/>
                  </a:solidFill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3 000 </a:t>
              </a:r>
              <a:r>
                <a:rPr lang="ru-RU" sz="2400" dirty="0">
                  <a:solidFill>
                    <a:srgbClr val="131313"/>
                  </a:solidFill>
                  <a:latin typeface="Calibri Light"/>
                  <a:cs typeface="Calibri Light"/>
                </a:rPr>
                <a:t>₽ / чел.</a:t>
              </a:r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EA44906E-73F2-41B6-B0A9-3167EAA0AC4B}"/>
                </a:ext>
              </a:extLst>
            </p:cNvPr>
            <p:cNvSpPr/>
            <p:nvPr/>
          </p:nvSpPr>
          <p:spPr>
            <a:xfrm>
              <a:off x="6655440" y="3099206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 для всех участников</a:t>
              </a:r>
            </a:p>
          </p:txBody>
        </p:sp>
        <p:sp>
          <p:nvSpPr>
            <p:cNvPr id="200" name="Прямоугольник 199">
              <a:extLst>
                <a:ext uri="{FF2B5EF4-FFF2-40B4-BE49-F238E27FC236}">
                  <a16:creationId xmlns:a16="http://schemas.microsoft.com/office/drawing/2014/main" id="{68554A52-86AB-47B3-A4C0-EF987EA4B631}"/>
                </a:ext>
              </a:extLst>
            </p:cNvPr>
            <p:cNvSpPr/>
            <p:nvPr/>
          </p:nvSpPr>
          <p:spPr>
            <a:xfrm>
              <a:off x="6707151" y="4744730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продолжительность программы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5AEC236-B29A-45B1-8F98-AEA71AE6230B}"/>
              </a:ext>
            </a:extLst>
          </p:cNvPr>
          <p:cNvGrpSpPr/>
          <p:nvPr/>
        </p:nvGrpSpPr>
        <p:grpSpPr>
          <a:xfrm>
            <a:off x="2029708" y="544488"/>
            <a:ext cx="3844336" cy="5667624"/>
            <a:chOff x="2029708" y="399348"/>
            <a:chExt cx="3844336" cy="566762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800E352E-D31B-46CB-9FA1-A5E00D5705B1}"/>
                </a:ext>
              </a:extLst>
            </p:cNvPr>
            <p:cNvSpPr/>
            <p:nvPr/>
          </p:nvSpPr>
          <p:spPr>
            <a:xfrm>
              <a:off x="2029708" y="399348"/>
              <a:ext cx="3844336" cy="5667624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id="{FA1B0B15-32C5-4586-8548-141E751F220E}"/>
                </a:ext>
              </a:extLst>
            </p:cNvPr>
            <p:cNvSpPr/>
            <p:nvPr/>
          </p:nvSpPr>
          <p:spPr>
            <a:xfrm>
              <a:off x="2029708" y="399350"/>
              <a:ext cx="3844336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0F785C69-14E2-436F-B7F7-F8B5A31D9EF7}"/>
                </a:ext>
              </a:extLst>
            </p:cNvPr>
            <p:cNvSpPr/>
            <p:nvPr/>
          </p:nvSpPr>
          <p:spPr>
            <a:xfrm>
              <a:off x="3547759" y="516541"/>
              <a:ext cx="808235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FUN</a:t>
              </a:r>
              <a:endPara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109349F1-F264-4F07-A9FB-42D5F1187E64}"/>
                </a:ext>
              </a:extLst>
            </p:cNvPr>
            <p:cNvGrpSpPr/>
            <p:nvPr/>
          </p:nvGrpSpPr>
          <p:grpSpPr>
            <a:xfrm>
              <a:off x="2434694" y="1221016"/>
              <a:ext cx="3034364" cy="554190"/>
              <a:chOff x="3070654" y="2185499"/>
              <a:chExt cx="8516285" cy="554190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53275CDC-0CFA-4FD1-AA6E-E99DABAD690F}"/>
                  </a:ext>
                </a:extLst>
              </p:cNvPr>
              <p:cNvSpPr txBox="1"/>
              <p:nvPr/>
            </p:nvSpPr>
            <p:spPr>
              <a:xfrm>
                <a:off x="3070657" y="2185499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Музыкальные трубки</a:t>
                </a:r>
              </a:p>
            </p:txBody>
          </p:sp>
          <p:sp>
            <p:nvSpPr>
              <p:cNvPr id="126" name="Прямоугольник 125">
                <a:extLst>
                  <a:ext uri="{FF2B5EF4-FFF2-40B4-BE49-F238E27FC236}">
                    <a16:creationId xmlns:a16="http://schemas.microsoft.com/office/drawing/2014/main" id="{EA3AE1D6-C66C-4F3E-8137-AD386B224B57}"/>
                  </a:ext>
                </a:extLst>
              </p:cNvPr>
              <p:cNvSpPr/>
              <p:nvPr/>
            </p:nvSpPr>
            <p:spPr>
              <a:xfrm>
                <a:off x="3070654" y="2462690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для всех участников</a:t>
                </a:r>
              </a:p>
            </p:txBody>
          </p:sp>
        </p:grp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D9DD8EA7-1462-4302-A6BA-3BE6AE22556A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1894391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22FD67F5-854E-40A9-BD46-EF28383CFC19}"/>
                </a:ext>
              </a:extLst>
            </p:cNvPr>
            <p:cNvGrpSpPr/>
            <p:nvPr/>
          </p:nvGrpSpPr>
          <p:grpSpPr>
            <a:xfrm>
              <a:off x="2434694" y="2021153"/>
              <a:ext cx="3034364" cy="554190"/>
              <a:chOff x="3070654" y="2185499"/>
              <a:chExt cx="8516285" cy="554190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A213A9-75DF-4E5E-9B1D-D3AA81757C2A}"/>
                  </a:ext>
                </a:extLst>
              </p:cNvPr>
              <p:cNvSpPr txBox="1"/>
              <p:nvPr/>
            </p:nvSpPr>
            <p:spPr>
              <a:xfrm>
                <a:off x="3070657" y="2185499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Перкуссия</a:t>
                </a:r>
              </a:p>
            </p:txBody>
          </p:sp>
          <p:sp>
            <p:nvSpPr>
              <p:cNvPr id="153" name="Прямоугольник 152">
                <a:extLst>
                  <a:ext uri="{FF2B5EF4-FFF2-40B4-BE49-F238E27FC236}">
                    <a16:creationId xmlns:a16="http://schemas.microsoft.com/office/drawing/2014/main" id="{BD32181F-C44D-4519-A2EB-1B99F6F17C21}"/>
                  </a:ext>
                </a:extLst>
              </p:cNvPr>
              <p:cNvSpPr/>
              <p:nvPr/>
            </p:nvSpPr>
            <p:spPr>
              <a:xfrm>
                <a:off x="3070654" y="2462690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тамбурины и маракасы</a:t>
                </a:r>
              </a:p>
            </p:txBody>
          </p:sp>
        </p:grp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42461177-8323-45BF-AE9F-33475FD1891E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269452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F957CDD-609F-419B-AD63-14B948D1F97F}"/>
                </a:ext>
              </a:extLst>
            </p:cNvPr>
            <p:cNvSpPr txBox="1"/>
            <p:nvPr/>
          </p:nvSpPr>
          <p:spPr>
            <a:xfrm>
              <a:off x="2434694" y="2825625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Африканские барабаны</a:t>
              </a:r>
            </a:p>
          </p:txBody>
        </p: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B7E83F36-41B8-42CE-9DBF-D848849D38E5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349900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id="{1E8CB8E7-0004-4EAD-BC53-4F1797F30AF8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5112144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E849B31A-EE43-4332-AD59-C448A10F95B9}"/>
                </a:ext>
              </a:extLst>
            </p:cNvPr>
            <p:cNvSpPr txBox="1"/>
            <p:nvPr/>
          </p:nvSpPr>
          <p:spPr>
            <a:xfrm>
              <a:off x="2508493" y="4446592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60 минут</a:t>
              </a:r>
            </a:p>
          </p:txBody>
        </p: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ED1F9BB6-D3D1-4AE8-93C0-1D91EA41471B}"/>
                </a:ext>
              </a:extLst>
            </p:cNvPr>
            <p:cNvSpPr/>
            <p:nvPr/>
          </p:nvSpPr>
          <p:spPr>
            <a:xfrm>
              <a:off x="2525045" y="5216478"/>
              <a:ext cx="2853666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от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2 500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 / чел.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EA3AE1D6-C66C-4F3E-8137-AD386B224B57}"/>
                </a:ext>
              </a:extLst>
            </p:cNvPr>
            <p:cNvSpPr/>
            <p:nvPr/>
          </p:nvSpPr>
          <p:spPr>
            <a:xfrm>
              <a:off x="2434694" y="3122242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для всех участников</a:t>
              </a:r>
            </a:p>
          </p:txBody>
        </p: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EDA62DD9-87DE-4519-936A-C296D39D1CA4}"/>
                </a:ext>
              </a:extLst>
            </p:cNvPr>
            <p:cNvCxnSpPr>
              <a:cxnSpLocks/>
            </p:cNvCxnSpPr>
            <p:nvPr/>
          </p:nvCxnSpPr>
          <p:spPr>
            <a:xfrm>
              <a:off x="2583353" y="429441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928BD272-B1F2-4CA3-A414-B59BF2B3B125}"/>
                </a:ext>
              </a:extLst>
            </p:cNvPr>
            <p:cNvSpPr txBox="1"/>
            <p:nvPr/>
          </p:nvSpPr>
          <p:spPr>
            <a:xfrm>
              <a:off x="2434694" y="3629311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defRPr/>
              </a:pPr>
              <a:r>
                <a:rPr lang="ru-RU" b="0" dirty="0">
                  <a:solidFill>
                    <a:srgbClr val="269204"/>
                  </a:solidFill>
                </a:rPr>
                <a:t>Динамика и эмоции</a:t>
              </a:r>
            </a:p>
          </p:txBody>
        </p:sp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id="{8E723E6C-B857-4791-9BF2-EF370051E1BA}"/>
                </a:ext>
              </a:extLst>
            </p:cNvPr>
            <p:cNvSpPr/>
            <p:nvPr/>
          </p:nvSpPr>
          <p:spPr>
            <a:xfrm>
              <a:off x="2508493" y="4738720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продолжительность программы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820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3688</TotalTime>
  <Words>325</Words>
  <Application>Microsoft Office PowerPoint</Application>
  <PresentationFormat>Широкоэкранный</PresentationFormat>
  <Paragraphs>111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Tatiana</cp:lastModifiedBy>
  <cp:revision>198</cp:revision>
  <dcterms:created xsi:type="dcterms:W3CDTF">2020-03-18T09:18:51Z</dcterms:created>
  <dcterms:modified xsi:type="dcterms:W3CDTF">2020-09-26T16:40:18Z</dcterms:modified>
</cp:coreProperties>
</file>