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92" r:id="rId2"/>
    <p:sldId id="273" r:id="rId3"/>
    <p:sldId id="289" r:id="rId4"/>
    <p:sldId id="290" r:id="rId5"/>
    <p:sldId id="288" r:id="rId6"/>
    <p:sldId id="260" r:id="rId7"/>
    <p:sldId id="295" r:id="rId8"/>
    <p:sldId id="277" r:id="rId9"/>
    <p:sldId id="291" r:id="rId10"/>
    <p:sldId id="296" r:id="rId11"/>
    <p:sldId id="297" r:id="rId12"/>
    <p:sldId id="281" r:id="rId13"/>
    <p:sldId id="280" r:id="rId14"/>
  </p:sldIdLst>
  <p:sldSz cx="12192000" cy="6858000"/>
  <p:notesSz cx="6858000" cy="9144000"/>
  <p:embeddedFontLst>
    <p:embeddedFont>
      <p:font typeface="Calibri" pitchFamily="34" charset="0"/>
      <p:regular r:id="rId15"/>
      <p:bold r:id="rId16"/>
      <p:italic r:id="rId17"/>
      <p:boldItalic r:id="rId18"/>
    </p:embeddedFont>
    <p:embeddedFont>
      <p:font typeface="Creata Black" charset="-52"/>
      <p:bold r:id="rId19"/>
    </p:embeddedFont>
    <p:embeddedFont>
      <p:font typeface="Calibri Light" charset="0"/>
      <p:regular r:id="rId20"/>
      <p:italic r:id="rId21"/>
    </p:embeddedFont>
    <p:embeddedFont>
      <p:font typeface="Creata" charset="-52"/>
      <p:regular r:id="rId22"/>
    </p:embeddedFont>
    <p:embeddedFont>
      <p:font typeface="Creata Medium" charset="-52"/>
      <p:regular r:id="rId2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9204"/>
    <a:srgbClr val="1D7103"/>
    <a:srgbClr val="000000"/>
    <a:srgbClr val="30BC05"/>
    <a:srgbClr val="76CE00"/>
    <a:srgbClr val="2EB305"/>
    <a:srgbClr val="1D1D1E"/>
    <a:srgbClr val="2FBB05"/>
    <a:srgbClr val="1D1D1F"/>
    <a:srgbClr val="1313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EAF6625-81C5-4700-B3F5-87A567892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F7ED53A-5A6E-4CF1-8A92-8CF382481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C4B7BF1-1F26-468E-B9CB-027CDF65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5548BD3-6F21-4456-9498-2BB0C48A9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ED742F9-0657-4811-BA10-4508ED3B4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91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65D145-D07B-4FBA-851B-63BE166A8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4C363E8-B0EE-4069-9B3C-A256DABCF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5E8CE99-B966-4409-881A-3FB8D877A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57DE5D1-BECA-4B42-A55A-120A8995E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E7E37A6-D6CC-4876-B710-495239103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730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E702F732-6914-406F-B819-A7FA253713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5ADFC5F-BDB3-46D2-8D95-BCF77E435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925D476-4296-4EEE-BEA9-512CD6373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43A9DE6-14D8-49ED-9B62-327E83A18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9D7DE95-FAA8-4B84-95EB-240AFC2FF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135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4A054B-7665-4A1C-8220-0FB181CBB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ED936AA-4B90-43A9-B049-126B91C7E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753B1E8-DFCC-47C7-BBE5-46521A81D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D3D51B2-5644-4558-80FE-D88B9A1BA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4D22D33-D207-4EB6-9FB5-D759D15B9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86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3AE5A8-56CE-49CE-9131-C5D40757D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C66EB32-C01C-4909-91E6-31965C717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138177A-D3CF-4604-AF60-2A73B87B9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E24F932-BB98-4303-8C79-306149C94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681C3E1-4985-486D-AAE8-080AE5592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447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E7A864-DCF1-4B5A-96DF-2ED2A53E1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197E203-C3EA-4C06-B05A-B6834578D3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38A3CD5-A801-4512-AA78-2758CD776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88658F9-0C26-43B0-9B99-E44E785A0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113DEB0-5234-4A51-8A40-3BDA62BD2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79C30BE-337C-4C36-B58E-E128AD665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248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EABFB19-CC74-4871-BB59-EC46F8CF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5D76D21-02D5-4EC9-A0BD-F8A31523F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D413EBE-16A3-472A-914B-E79001E94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524565E-8097-4928-88D1-F9CE5693E6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4EB50B94-2195-44D6-9DA5-4AF96D986B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E27ACD3F-0EE5-4031-9685-38A70476A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5E0DC6B3-451E-4A92-9CE1-365CB1746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6A18A79A-8F39-4EBB-BC90-122C55346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232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65DFD42-68B1-4EF4-A0DC-5EFAB0978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EF54432-EEE5-4449-928E-ADA14662C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76F6DBB-5652-4436-BC33-EBAB0DA9F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55335DB-70DD-40C9-B64F-0962D9BE1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890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93873B4D-B735-48B4-A291-2D7F338B1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4A1D1DC-3EED-4F19-82B4-AE552A334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39BAFCD-3974-442C-B814-0DB253A17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959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987406-AE43-4EB7-AAB6-083A41F37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03D416D-CA1E-4ACD-8EE1-16B357939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5675FB2-98D7-4590-9637-9DA15A778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6BD9A56-CAB5-4908-8AA5-F61B550B2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D539BB2-A4BB-47EF-8894-DC3E93870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E7649D5-B516-4ADE-A7F6-6C7C31B4D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908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34B9E6-C758-40C4-808C-559472D0A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3939B98A-4994-42A6-8AD1-70ABC67184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DD17609-5D13-4E3E-840B-5F09010B0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B8DB63A-804E-4423-A9CA-702713F4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211732A-436D-4FA8-AFE5-246559CF4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763FE3E-205F-4293-93D7-AA6F44F2D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718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E0261E-F567-4DE9-9714-22B7E6E36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6E9C2A5-5C0E-4631-A32B-FE8CF09B2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E0420F8-5AC6-4DCC-90BB-C86A60C96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81045-2165-43B7-A095-AA6F2BF0D07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E7DD397-57AF-48D4-9278-2D7B94EBA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F4CE78D-C1E0-4D21-8F0C-0E5E3D502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19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microsoft.com/office/2007/relationships/hdphoto" Target="../media/hdphoto12.wdp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hello@taraboom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54F34B3-C228-4AFC-9F86-D713DAFD8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6416F1F8-6734-4FA3-893A-8D4770BF14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465" y="1737356"/>
            <a:ext cx="5401067" cy="3383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61FB04B-521B-404F-8A87-AB6FF4EB85AF}"/>
              </a:ext>
            </a:extLst>
          </p:cNvPr>
          <p:cNvSpPr txBox="1"/>
          <p:nvPr/>
        </p:nvSpPr>
        <p:spPr>
          <a:xfrm>
            <a:off x="5290329" y="6023894"/>
            <a:ext cx="1611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269204"/>
                </a:solidFill>
                <a:latin typeface="Creata Medium" panose="00000600000000000000" pitchFamily="2" charset="-52"/>
              </a:rPr>
              <a:t>taraboom.ru</a:t>
            </a:r>
            <a:endParaRPr lang="ru-RU" dirty="0">
              <a:solidFill>
                <a:srgbClr val="269204"/>
              </a:solidFill>
              <a:latin typeface="Creata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3113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B0C8F2B-3C32-4FCE-8380-14E05675B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CE821E7-6026-4DE1-BEE6-DF4AE2D4FE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232" y="364720"/>
            <a:ext cx="11439526" cy="6128560"/>
          </a:xfrm>
          <a:prstGeom prst="roundRect">
            <a:avLst>
              <a:gd name="adj" fmla="val 3405"/>
            </a:avLst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DC4A04BA-AEA1-48BD-9CFF-7BE04C63B992}"/>
              </a:ext>
            </a:extLst>
          </p:cNvPr>
          <p:cNvSpPr/>
          <p:nvPr/>
        </p:nvSpPr>
        <p:spPr>
          <a:xfrm>
            <a:off x="376232" y="364720"/>
            <a:ext cx="11439525" cy="6128560"/>
          </a:xfrm>
          <a:prstGeom prst="roundRect">
            <a:avLst>
              <a:gd name="adj" fmla="val 3348"/>
            </a:avLst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BDFB370-ACCF-41CA-8D3C-DF7CEDDEB019}"/>
              </a:ext>
            </a:extLst>
          </p:cNvPr>
          <p:cNvSpPr/>
          <p:nvPr/>
        </p:nvSpPr>
        <p:spPr>
          <a:xfrm>
            <a:off x="902105" y="4300711"/>
            <a:ext cx="10387780" cy="7591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Да, игровые механики легко адаптируются практически под любую тематику. </a:t>
            </a:r>
            <a:b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А ведущий может работать в самых разных образах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ru-RU" sz="2000" dirty="0">
              <a:solidFill>
                <a:schemeClr val="bg1"/>
              </a:solidFill>
              <a:latin typeface="Creata Medium" panose="00000600000000000000" pitchFamily="2" charset="-52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BDB000B1-EB49-4274-BC2A-D8981B107310}"/>
              </a:ext>
            </a:extLst>
          </p:cNvPr>
          <p:cNvSpPr/>
          <p:nvPr/>
        </p:nvSpPr>
        <p:spPr>
          <a:xfrm>
            <a:off x="2286000" y="2972464"/>
            <a:ext cx="7747000" cy="913071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18D46EF5-E2BD-4E01-8CF0-E1BA812902B2}"/>
              </a:ext>
            </a:extLst>
          </p:cNvPr>
          <p:cNvSpPr/>
          <p:nvPr/>
        </p:nvSpPr>
        <p:spPr>
          <a:xfrm>
            <a:off x="2460535" y="3174876"/>
            <a:ext cx="7401386" cy="4834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2600" dirty="0">
                <a:solidFill>
                  <a:schemeClr val="bg1"/>
                </a:solidFill>
                <a:latin typeface="Creata Medium" panose="00000600000000000000" pitchFamily="2" charset="-52"/>
              </a:rPr>
              <a:t>Можно ли изменить сценарий программы?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4BC0443-92E3-4CE3-8DE9-F5912D599F59}"/>
              </a:ext>
            </a:extLst>
          </p:cNvPr>
          <p:cNvSpPr txBox="1"/>
          <p:nvPr/>
        </p:nvSpPr>
        <p:spPr>
          <a:xfrm>
            <a:off x="633296" y="524550"/>
            <a:ext cx="4894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детский барабанный мастер-класс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частый вопрос</a:t>
            </a:r>
          </a:p>
        </p:txBody>
      </p:sp>
    </p:spTree>
    <p:extLst>
      <p:ext uri="{BB962C8B-B14F-4D97-AF65-F5344CB8AC3E}">
        <p14:creationId xmlns:p14="http://schemas.microsoft.com/office/powerpoint/2010/main" val="2123193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B0F297B-BB6B-4BBA-992A-3A3903FA6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8600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6BCDB3E-0898-414A-A2EE-BA993AEE75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90919" y="0"/>
            <a:ext cx="4601080" cy="305830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D10781E-0B95-4BF6-AAEF-254A395523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7037" y="3772003"/>
            <a:ext cx="4614962" cy="3114001"/>
          </a:xfrm>
          <a:prstGeom prst="roundRect">
            <a:avLst>
              <a:gd name="adj" fmla="val 0"/>
            </a:avLst>
          </a:prstGeom>
          <a:ln w="57150" cap="sq">
            <a:noFill/>
            <a:miter lim="800000"/>
          </a:ln>
          <a:effectLst/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73B224CB-D363-4C9C-B4FC-C8BB02BE58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52612" y="3631219"/>
            <a:ext cx="2860789" cy="2873512"/>
          </a:xfrm>
          <a:prstGeom prst="roundRect">
            <a:avLst>
              <a:gd name="adj" fmla="val 5372"/>
            </a:avLst>
          </a:prstGeom>
          <a:ln w="212725" cap="sq">
            <a:noFill/>
            <a:miter lim="800000"/>
          </a:ln>
          <a:effectLst/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31007F0-FA75-481E-9AFD-F078B0F18B2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52614" y="370632"/>
            <a:ext cx="2860789" cy="2889955"/>
          </a:xfrm>
          <a:prstGeom prst="roundRect">
            <a:avLst>
              <a:gd name="adj" fmla="val 3980"/>
            </a:avLst>
          </a:prstGeom>
          <a:ln w="212725" cap="sq">
            <a:noFill/>
            <a:miter lim="800000"/>
          </a:ln>
          <a:effectLst/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99F86103-F152-4B0F-A91A-7FB3989652D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0800" y="877778"/>
            <a:ext cx="5092060" cy="5118706"/>
          </a:xfrm>
          <a:prstGeom prst="roundRect">
            <a:avLst>
              <a:gd name="adj" fmla="val 3980"/>
            </a:avLst>
          </a:prstGeom>
          <a:ln w="212725" cap="sq">
            <a:noFill/>
            <a:miter lim="800000"/>
          </a:ln>
          <a:effectLst>
            <a:outerShdw blurRad="139700" dist="165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DE3EC1B1-E6AD-4FD0-8998-377E8428C0F2}"/>
              </a:ext>
            </a:extLst>
          </p:cNvPr>
          <p:cNvGrpSpPr/>
          <p:nvPr/>
        </p:nvGrpSpPr>
        <p:grpSpPr>
          <a:xfrm>
            <a:off x="3644010" y="6036444"/>
            <a:ext cx="1074146" cy="450925"/>
            <a:chOff x="5842002" y="4989002"/>
            <a:chExt cx="1074146" cy="450925"/>
          </a:xfrm>
        </p:grpSpPr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xmlns="" id="{1F4907B1-E0D1-468A-91CC-6C1F4230519A}"/>
                </a:ext>
              </a:extLst>
            </p:cNvPr>
            <p:cNvSpPr/>
            <p:nvPr/>
          </p:nvSpPr>
          <p:spPr>
            <a:xfrm>
              <a:off x="5842002" y="4989002"/>
              <a:ext cx="1074146" cy="450925"/>
            </a:xfrm>
            <a:prstGeom prst="roundRect">
              <a:avLst>
                <a:gd name="adj" fmla="val 17011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Сердце 27">
              <a:extLst>
                <a:ext uri="{FF2B5EF4-FFF2-40B4-BE49-F238E27FC236}">
                  <a16:creationId xmlns:a16="http://schemas.microsoft.com/office/drawing/2014/main" xmlns="" id="{CC5C87A5-17A1-4C96-A29C-4491D21EABF7}"/>
                </a:ext>
              </a:extLst>
            </p:cNvPr>
            <p:cNvSpPr/>
            <p:nvPr/>
          </p:nvSpPr>
          <p:spPr>
            <a:xfrm>
              <a:off x="5966983" y="5089800"/>
              <a:ext cx="273878" cy="231808"/>
            </a:xfrm>
            <a:prstGeom prst="hear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xmlns="" id="{4AB6ED24-EA5D-4712-8854-9CF5602A24B9}"/>
                </a:ext>
              </a:extLst>
            </p:cNvPr>
            <p:cNvSpPr/>
            <p:nvPr/>
          </p:nvSpPr>
          <p:spPr>
            <a:xfrm>
              <a:off x="6282311" y="5039817"/>
              <a:ext cx="58381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596</a:t>
              </a:r>
              <a:endParaRPr lang="ru-RU" sz="1600" dirty="0">
                <a:solidFill>
                  <a:schemeClr val="bg1"/>
                </a:solidFill>
                <a:latin typeface="Creata Medium" panose="00000600000000000000" pitchFamily="2" charset="-52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73F2760-71F3-426C-BB12-C79B7CFF57EE}"/>
              </a:ext>
            </a:extLst>
          </p:cNvPr>
          <p:cNvSpPr txBox="1"/>
          <p:nvPr/>
        </p:nvSpPr>
        <p:spPr>
          <a:xfrm>
            <a:off x="4973786" y="350378"/>
            <a:ext cx="2044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фото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с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2951821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6BD1103-D361-49B7-94E5-9C1DB4744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F87D2F03-FA9E-469A-9E72-9F921CBC7AB9}"/>
              </a:ext>
            </a:extLst>
          </p:cNvPr>
          <p:cNvSpPr/>
          <p:nvPr/>
        </p:nvSpPr>
        <p:spPr>
          <a:xfrm>
            <a:off x="4371780" y="1046522"/>
            <a:ext cx="3441968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Creata Black" panose="00000A00000000000000" pitchFamily="2" charset="-52"/>
              </a:rPr>
              <a:t>ТЕХНИЧЕСКИЙ РАЙДЕР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411E3BF-A780-4063-BEE8-BF1851B9A531}"/>
              </a:ext>
            </a:extLst>
          </p:cNvPr>
          <p:cNvSpPr txBox="1"/>
          <p:nvPr/>
        </p:nvSpPr>
        <p:spPr>
          <a:xfrm>
            <a:off x="270439" y="350378"/>
            <a:ext cx="4273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детский барабанный мастер-класс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райдер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xmlns="" id="{7EC157A6-260E-4CAA-B8D0-3697166B6FF6}"/>
              </a:ext>
            </a:extLst>
          </p:cNvPr>
          <p:cNvSpPr/>
          <p:nvPr/>
        </p:nvSpPr>
        <p:spPr>
          <a:xfrm>
            <a:off x="4689514" y="4655849"/>
            <a:ext cx="2802370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Creata Black" panose="00000A00000000000000" pitchFamily="2" charset="-52"/>
              </a:rPr>
              <a:t>БЫТОВОЙ РАЙДЕР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6E2E2E8C-FA63-4F51-9205-C2B2709A0747}"/>
              </a:ext>
            </a:extLst>
          </p:cNvPr>
          <p:cNvGrpSpPr/>
          <p:nvPr/>
        </p:nvGrpSpPr>
        <p:grpSpPr>
          <a:xfrm>
            <a:off x="867937" y="5374065"/>
            <a:ext cx="4259627" cy="712070"/>
            <a:chOff x="867937" y="5526832"/>
            <a:chExt cx="4259627" cy="712070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xmlns="" id="{17AAAC92-C2F9-4C40-9C1C-29E2D21D9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7937" y="5526832"/>
              <a:ext cx="697993" cy="694945"/>
            </a:xfrm>
            <a:prstGeom prst="rect">
              <a:avLst/>
            </a:prstGeom>
          </p:spPr>
        </p:pic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xmlns="" id="{505CA08D-54DD-40BD-8A41-4167A98E28A4}"/>
                </a:ext>
              </a:extLst>
            </p:cNvPr>
            <p:cNvSpPr/>
            <p:nvPr/>
          </p:nvSpPr>
          <p:spPr>
            <a:xfrm>
              <a:off x="1671168" y="5531016"/>
              <a:ext cx="34563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Гримёрка или любое другое пространство для подготовки </a:t>
              </a:r>
              <a:b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и сбора реквизита (3 </a:t>
              </a:r>
              <a:r>
                <a:rPr lang="ru-RU" sz="1600" dirty="0" err="1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кв.м</a:t>
              </a: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) </a:t>
              </a: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xmlns="" id="{19107657-A8F7-4D0E-AC35-A2FC5E4794C0}"/>
              </a:ext>
            </a:extLst>
          </p:cNvPr>
          <p:cNvGrpSpPr/>
          <p:nvPr/>
        </p:nvGrpSpPr>
        <p:grpSpPr>
          <a:xfrm>
            <a:off x="5651882" y="5374065"/>
            <a:ext cx="2521857" cy="694945"/>
            <a:chOff x="5809343" y="5526832"/>
            <a:chExt cx="2521857" cy="694945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xmlns="" id="{298638A6-923D-4DED-B99D-A3C12CDF1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9343" y="5526832"/>
              <a:ext cx="697993" cy="694945"/>
            </a:xfrm>
            <a:prstGeom prst="rect">
              <a:avLst/>
            </a:prstGeom>
          </p:spPr>
        </p:pic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xmlns="" id="{18F1B2EC-373A-49D2-9C94-1FB6910CFB03}"/>
                </a:ext>
              </a:extLst>
            </p:cNvPr>
            <p:cNvSpPr/>
            <p:nvPr/>
          </p:nvSpPr>
          <p:spPr>
            <a:xfrm>
              <a:off x="6631808" y="5530268"/>
              <a:ext cx="1699392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Парковочное </a:t>
              </a:r>
              <a:b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место</a:t>
              </a: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xmlns="" id="{999F1093-AAB1-4F9B-967C-416213EAAF74}"/>
              </a:ext>
            </a:extLst>
          </p:cNvPr>
          <p:cNvGrpSpPr/>
          <p:nvPr/>
        </p:nvGrpSpPr>
        <p:grpSpPr>
          <a:xfrm>
            <a:off x="8763882" y="5374065"/>
            <a:ext cx="2549578" cy="697186"/>
            <a:chOff x="9418833" y="5524591"/>
            <a:chExt cx="2549578" cy="697186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xmlns="" id="{81F18FD5-830E-4CEF-9F4F-D07FBA9EC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8833" y="5526832"/>
              <a:ext cx="1097413" cy="694945"/>
            </a:xfrm>
            <a:prstGeom prst="rect">
              <a:avLst/>
            </a:prstGeom>
          </p:spPr>
        </p:pic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xmlns="" id="{1682DB7F-E0C0-43A1-956A-E8416C95E0DD}"/>
                </a:ext>
              </a:extLst>
            </p:cNvPr>
            <p:cNvSpPr/>
            <p:nvPr/>
          </p:nvSpPr>
          <p:spPr>
            <a:xfrm>
              <a:off x="10648313" y="5524591"/>
              <a:ext cx="1320098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Питьевая</a:t>
              </a:r>
            </a:p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вода</a:t>
              </a:r>
            </a:p>
          </p:txBody>
        </p:sp>
      </p:grp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xmlns="" id="{F1189911-0651-4282-97F9-CED06B3A3924}"/>
              </a:ext>
            </a:extLst>
          </p:cNvPr>
          <p:cNvSpPr/>
          <p:nvPr/>
        </p:nvSpPr>
        <p:spPr>
          <a:xfrm>
            <a:off x="867937" y="1745334"/>
            <a:ext cx="10445523" cy="2518359"/>
          </a:xfrm>
          <a:prstGeom prst="roundRect">
            <a:avLst>
              <a:gd name="adj" fmla="val 12594"/>
            </a:avLst>
          </a:prstGeom>
          <a:solidFill>
            <a:schemeClr val="bg1"/>
          </a:solidFill>
          <a:ln w="28575">
            <a:solidFill>
              <a:srgbClr val="2EB305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6F939C2-9FC4-41B8-AA1E-62E38F88AAF2}"/>
              </a:ext>
            </a:extLst>
          </p:cNvPr>
          <p:cNvSpPr txBox="1"/>
          <p:nvPr/>
        </p:nvSpPr>
        <p:spPr>
          <a:xfrm>
            <a:off x="1283381" y="1983489"/>
            <a:ext cx="9625238" cy="194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Возможность разгрузки реквизита максимально близко к месту проведения программы 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Стулья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itchFamily="2" charset="0"/>
              </a:rPr>
              <a:t>(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itchFamily="2" charset="0"/>
              </a:rPr>
              <a:t>на всех участников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itchFamily="2" charset="0"/>
              </a:rPr>
              <a:t>)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Creata" pitchFamily="2" charset="0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Подключение к звуковой системе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(1 канал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XLR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на пульте + розетка)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Свет во время программы должен быть включен</a:t>
            </a:r>
          </a:p>
        </p:txBody>
      </p:sp>
    </p:spTree>
    <p:extLst>
      <p:ext uri="{BB962C8B-B14F-4D97-AF65-F5344CB8AC3E}">
        <p14:creationId xmlns:p14="http://schemas.microsoft.com/office/powerpoint/2010/main" val="2977046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C3FCD1-E235-422C-B20D-6B3276DB7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831268-E563-4B60-AFDE-DBFFBAFFF9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466" y="576213"/>
            <a:ext cx="5401067" cy="338328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EB9C9F37-41D9-4A12-85D3-BDA0CE61D568}"/>
              </a:ext>
            </a:extLst>
          </p:cNvPr>
          <p:cNvGrpSpPr/>
          <p:nvPr/>
        </p:nvGrpSpPr>
        <p:grpSpPr>
          <a:xfrm>
            <a:off x="3258456" y="4194855"/>
            <a:ext cx="5675085" cy="2086932"/>
            <a:chOff x="3236686" y="4194855"/>
            <a:chExt cx="5675085" cy="2086932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xmlns="" id="{DCF3B7F0-7597-4680-81C0-E1C687759A96}"/>
                </a:ext>
              </a:extLst>
            </p:cNvPr>
            <p:cNvSpPr/>
            <p:nvPr/>
          </p:nvSpPr>
          <p:spPr>
            <a:xfrm>
              <a:off x="3236686" y="4194855"/>
              <a:ext cx="5675085" cy="2086932"/>
            </a:xfrm>
            <a:prstGeom prst="roundRect">
              <a:avLst>
                <a:gd name="adj" fmla="val 12594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667ECBE0-D65B-426B-8F0A-AF3C3954745E}"/>
                </a:ext>
              </a:extLst>
            </p:cNvPr>
            <p:cNvSpPr/>
            <p:nvPr/>
          </p:nvSpPr>
          <p:spPr>
            <a:xfrm>
              <a:off x="3809153" y="4209369"/>
              <a:ext cx="4573688" cy="1749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whatsapp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  /  telegram</a:t>
              </a:r>
              <a:endParaRPr lang="ru-RU" dirty="0">
                <a:solidFill>
                  <a:schemeClr val="bg1">
                    <a:lumMod val="50000"/>
                  </a:schemeClr>
                </a:solidFill>
                <a:latin typeface="Creata" panose="00000500000000000000" pitchFamily="2" charset="-52"/>
              </a:endParaRPr>
            </a:p>
            <a:p>
              <a:pPr algn="ctr">
                <a:lnSpc>
                  <a:spcPts val="4320"/>
                </a:lnSpc>
              </a:pPr>
              <a:r>
                <a:rPr lang="ru-RU" sz="36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+7 (495) 585 37 90</a:t>
              </a:r>
            </a:p>
            <a:p>
              <a:pPr algn="ctr"/>
              <a:r>
                <a:rPr lang="ru-RU" dirty="0">
                  <a:solidFill>
                    <a:srgbClr val="131313"/>
                  </a:solidFill>
                  <a:latin typeface="Creata Medium" panose="00000600000000000000" pitchFamily="2" charset="-52"/>
                </a:rPr>
                <a:t> </a:t>
              </a:r>
              <a:br>
                <a:rPr lang="ru-RU" dirty="0">
                  <a:solidFill>
                    <a:srgbClr val="131313"/>
                  </a:solidFill>
                  <a:latin typeface="Creata Medium" panose="00000600000000000000" pitchFamily="2" charset="-52"/>
                </a:rPr>
              </a:br>
              <a:r>
                <a:rPr lang="en-US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hello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@</a:t>
              </a:r>
              <a:r>
                <a:rPr lang="en-US" dirty="0" err="1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taraboom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.</a:t>
              </a:r>
              <a:r>
                <a:rPr lang="en-US" dirty="0" err="1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ru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</a:rPr>
                <a:t>             </a:t>
              </a: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 Medium" panose="00000600000000000000" pitchFamily="2" charset="-52"/>
                </a:rPr>
                <a:t>taraboom.ru</a:t>
              </a:r>
              <a:endPara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endParaRP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xmlns="" id="{29D6C03E-22F3-4B81-9A66-2DC8AFFFD655}"/>
                </a:ext>
              </a:extLst>
            </p:cNvPr>
            <p:cNvCxnSpPr>
              <a:cxnSpLocks/>
            </p:cNvCxnSpPr>
            <p:nvPr/>
          </p:nvCxnSpPr>
          <p:spPr>
            <a:xfrm>
              <a:off x="3935270" y="5503042"/>
              <a:ext cx="4323359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8721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97AE35F-2235-478A-9F91-B15DB4541B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3543"/>
            <a:ext cx="12192000" cy="6901543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76BC5009-7ECE-4325-B57B-81182C21F722}"/>
              </a:ext>
            </a:extLst>
          </p:cNvPr>
          <p:cNvGrpSpPr/>
          <p:nvPr/>
        </p:nvGrpSpPr>
        <p:grpSpPr>
          <a:xfrm>
            <a:off x="2735451" y="3820886"/>
            <a:ext cx="6633274" cy="1809750"/>
            <a:chOff x="2617783" y="3600450"/>
            <a:chExt cx="7120872" cy="1809750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xmlns="" id="{816F5445-9AFB-4484-B474-8B3DE72B473C}"/>
                </a:ext>
              </a:extLst>
            </p:cNvPr>
            <p:cNvSpPr/>
            <p:nvPr/>
          </p:nvSpPr>
          <p:spPr>
            <a:xfrm>
              <a:off x="2617783" y="3600450"/>
              <a:ext cx="7120872" cy="1809750"/>
            </a:xfrm>
            <a:prstGeom prst="roundRect">
              <a:avLst>
                <a:gd name="adj" fmla="val 12594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 w="28575">
              <a:solidFill>
                <a:srgbClr val="76CE00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77E19DF3-500A-47DB-A177-01F70DEA2363}"/>
                </a:ext>
              </a:extLst>
            </p:cNvPr>
            <p:cNvSpPr/>
            <p:nvPr/>
          </p:nvSpPr>
          <p:spPr>
            <a:xfrm>
              <a:off x="3136144" y="3722010"/>
              <a:ext cx="6096001" cy="1081065"/>
            </a:xfrm>
            <a:prstGeom prst="rect">
              <a:avLst/>
            </a:prstGeom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6000" dirty="0">
                  <a:solidFill>
                    <a:schemeClr val="bg1"/>
                  </a:solidFill>
                  <a:latin typeface="Creata Black" panose="00000A00000000000000" pitchFamily="2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Барабанный</a:t>
              </a: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4F6B3EE9-C671-4FFE-9F1C-E238B70BCAA5}"/>
                </a:ext>
              </a:extLst>
            </p:cNvPr>
            <p:cNvSpPr/>
            <p:nvPr/>
          </p:nvSpPr>
          <p:spPr>
            <a:xfrm>
              <a:off x="3190875" y="4745925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spc="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ata Medium" panose="00000600000000000000" pitchFamily="2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МАСТЕР-КЛАСС ДЛЯ ДЕТЕЙ</a:t>
              </a:r>
              <a:endParaRPr lang="ru-RU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ata Medium" panose="00000600000000000000" pitchFamily="2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054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2925FD9-C7E6-4A7F-A1CF-771483C921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6572" y="3540"/>
            <a:ext cx="6415428" cy="445416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7A25D07-5C0D-4922-9123-9A7356E242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348115"/>
            <a:ext cx="4621563" cy="55098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86B4623-0D03-4F5B-BEC2-543E04BF69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673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9E32CC4-89ED-42D2-92B0-C22F77EA7EE3}"/>
              </a:ext>
            </a:extLst>
          </p:cNvPr>
          <p:cNvSpPr/>
          <p:nvPr/>
        </p:nvSpPr>
        <p:spPr>
          <a:xfrm>
            <a:off x="2482562" y="1038913"/>
            <a:ext cx="420660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МАКСИМАЛЬНО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ПОЗИТИВНЫЕ 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ЭМОЦИИ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29504CF9-1F9A-4DE3-AAC5-A08444F9CB30}"/>
              </a:ext>
            </a:extLst>
          </p:cNvPr>
          <p:cNvSpPr/>
          <p:nvPr/>
        </p:nvSpPr>
        <p:spPr>
          <a:xfrm>
            <a:off x="1428751" y="3832152"/>
            <a:ext cx="9640864" cy="1809750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A645E156-11F4-4D51-8367-65B916CE5158}"/>
              </a:ext>
            </a:extLst>
          </p:cNvPr>
          <p:cNvSpPr/>
          <p:nvPr/>
        </p:nvSpPr>
        <p:spPr>
          <a:xfrm>
            <a:off x="1718838" y="4280492"/>
            <a:ext cx="9044412" cy="9130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Позволяют назвать детский барабанный мастер-класс </a:t>
            </a:r>
          </a:p>
          <a:p>
            <a:pPr algn="ctr">
              <a:lnSpc>
                <a:spcPts val="3200"/>
              </a:lnSpc>
            </a:pP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стопроцентно верным решением для любого события!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DFAD2A3-5503-43EC-9A94-D147ED3BABA3}"/>
              </a:ext>
            </a:extLst>
          </p:cNvPr>
          <p:cNvSpPr txBox="1"/>
          <p:nvPr/>
        </p:nvSpPr>
        <p:spPr>
          <a:xfrm>
            <a:off x="2482562" y="2937425"/>
            <a:ext cx="7641836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ru-RU" sz="2800" dirty="0">
                <a:solidFill>
                  <a:schemeClr val="bg1"/>
                </a:solidFill>
                <a:latin typeface="Creata" panose="00000500000000000000" pitchFamily="2" charset="-52"/>
              </a:rPr>
              <a:t>и незабываемый опыт игры на барабанах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ACD1C07-F1C4-434D-B3B9-E655AEF849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175652">
            <a:off x="6670298" y="354323"/>
            <a:ext cx="2837796" cy="253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46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8A291F1-3DCB-4C9E-9B10-6E2205B99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17758438-D2FE-4424-B0DE-25F59F0AAD6A}"/>
              </a:ext>
            </a:extLst>
          </p:cNvPr>
          <p:cNvGrpSpPr/>
          <p:nvPr/>
        </p:nvGrpSpPr>
        <p:grpSpPr>
          <a:xfrm>
            <a:off x="970647" y="1562380"/>
            <a:ext cx="10430279" cy="3693725"/>
            <a:chOff x="970647" y="1685536"/>
            <a:chExt cx="10430279" cy="3693725"/>
          </a:xfrm>
        </p:grpSpPr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xmlns="" id="{AE066914-B301-4D6A-9A36-7B62FCD11635}"/>
                </a:ext>
              </a:extLst>
            </p:cNvPr>
            <p:cNvGrpSpPr/>
            <p:nvPr/>
          </p:nvGrpSpPr>
          <p:grpSpPr>
            <a:xfrm>
              <a:off x="970647" y="1685536"/>
              <a:ext cx="2193081" cy="3443386"/>
              <a:chOff x="970647" y="1685536"/>
              <a:chExt cx="2193081" cy="3443386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DB32CF4D-D2EC-412A-85DA-6EDDA023C527}"/>
                  </a:ext>
                </a:extLst>
              </p:cNvPr>
              <p:cNvSpPr txBox="1"/>
              <p:nvPr/>
            </p:nvSpPr>
            <p:spPr>
              <a:xfrm>
                <a:off x="970647" y="3230967"/>
                <a:ext cx="2193081" cy="1897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ru-RU" dirty="0"/>
                  <a:t>КОНФЕРЕНЦИЯ</a:t>
                </a:r>
                <a:endParaRPr lang="en-US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ru-RU" dirty="0"/>
                  <a:t>БАНКЕТ</a:t>
                </a:r>
                <a:endParaRPr lang="en-US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ru-RU" dirty="0"/>
                  <a:t>ФУРШЕТ</a:t>
                </a:r>
                <a:endParaRPr lang="en-US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/>
                  <a:t>OPEN AIR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/>
                  <a:t>FAMILY DAY</a:t>
                </a:r>
                <a:endParaRPr lang="ru-RU" dirty="0"/>
              </a:p>
            </p:txBody>
          </p:sp>
          <p:grpSp>
            <p:nvGrpSpPr>
              <p:cNvPr id="5" name="Группа 4">
                <a:extLst>
                  <a:ext uri="{FF2B5EF4-FFF2-40B4-BE49-F238E27FC236}">
                    <a16:creationId xmlns:a16="http://schemas.microsoft.com/office/drawing/2014/main" xmlns="" id="{09436345-91DD-4910-806F-E729E04E2ADF}"/>
                  </a:ext>
                </a:extLst>
              </p:cNvPr>
              <p:cNvGrpSpPr/>
              <p:nvPr/>
            </p:nvGrpSpPr>
            <p:grpSpPr>
              <a:xfrm>
                <a:off x="1245029" y="1685536"/>
                <a:ext cx="1779617" cy="1287376"/>
                <a:chOff x="1245029" y="1685536"/>
                <a:chExt cx="1779617" cy="1287376"/>
              </a:xfrm>
            </p:grpSpPr>
            <p:pic>
              <p:nvPicPr>
                <p:cNvPr id="3" name="Рисунок 2">
                  <a:extLst>
                    <a:ext uri="{FF2B5EF4-FFF2-40B4-BE49-F238E27FC236}">
                      <a16:creationId xmlns:a16="http://schemas.microsoft.com/office/drawing/2014/main" xmlns="" id="{1B8CD415-0512-4AAA-B29D-B16C9CEF72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88571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xmlns="" id="{443AC5F1-95ED-4A88-AAA4-4BFBE2B5C9AA}"/>
                    </a:ext>
                  </a:extLst>
                </p:cNvPr>
                <p:cNvSpPr txBox="1"/>
                <p:nvPr/>
              </p:nvSpPr>
              <p:spPr>
                <a:xfrm>
                  <a:off x="1245029" y="2470210"/>
                  <a:ext cx="177961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marL="0" indent="0">
                    <a:lnSpc>
                      <a:spcPts val="1600"/>
                    </a:lnSpc>
                    <a:buNone/>
                  </a:pPr>
                  <a:r>
                    <a:rPr lang="ru-RU" dirty="0">
                      <a:solidFill>
                        <a:srgbClr val="30BC05"/>
                      </a:solidFill>
                      <a:latin typeface="Creata Black" panose="00000A00000000000000" pitchFamily="2" charset="-52"/>
                    </a:rPr>
                    <a:t>формат</a:t>
                  </a:r>
                </a:p>
                <a:p>
                  <a:pPr marL="0" indent="0">
                    <a:lnSpc>
                      <a:spcPts val="1600"/>
                    </a:lnSpc>
                    <a:buNone/>
                  </a:pPr>
                  <a:r>
                    <a:rPr lang="ru-RU" dirty="0">
                      <a:solidFill>
                        <a:srgbClr val="30BC05"/>
                      </a:solidFill>
                      <a:latin typeface="Creata Black" panose="00000A00000000000000" pitchFamily="2" charset="-52"/>
                    </a:rPr>
                    <a:t>мероприятия</a:t>
                  </a:r>
                </a:p>
              </p:txBody>
            </p:sp>
          </p:grpSp>
        </p:grp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xmlns="" id="{61224B22-0DFC-4571-AA2F-778D299BA1EE}"/>
                </a:ext>
              </a:extLst>
            </p:cNvPr>
            <p:cNvGrpSpPr/>
            <p:nvPr/>
          </p:nvGrpSpPr>
          <p:grpSpPr>
            <a:xfrm>
              <a:off x="3789361" y="1685536"/>
              <a:ext cx="3032079" cy="3693725"/>
              <a:chOff x="3699549" y="1685536"/>
              <a:chExt cx="3032079" cy="369372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B44B7E05-457C-497C-881F-0F326B36BCDE}"/>
                  </a:ext>
                </a:extLst>
              </p:cNvPr>
              <p:cNvSpPr txBox="1"/>
              <p:nvPr/>
            </p:nvSpPr>
            <p:spPr>
              <a:xfrm>
                <a:off x="3699549" y="3317158"/>
                <a:ext cx="3032079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ПОЗДРАВИТЬ</a:t>
                </a:r>
                <a:br>
                  <a:rPr lang="ru-RU" dirty="0"/>
                </a:br>
                <a:r>
                  <a:rPr lang="ru-RU" dirty="0"/>
                  <a:t>РЕБЕНКА</a:t>
                </a:r>
                <a:br>
                  <a:rPr lang="ru-RU" dirty="0"/>
                </a:br>
                <a:endParaRPr lang="ru-RU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ПОДАРИТЬ НОВЫЙ</a:t>
                </a:r>
                <a:br>
                  <a:rPr lang="ru-RU" dirty="0"/>
                </a:br>
                <a:r>
                  <a:rPr lang="ru-RU" dirty="0"/>
                  <a:t>ОПЫТ</a:t>
                </a:r>
                <a:br>
                  <a:rPr lang="ru-RU" dirty="0"/>
                </a:br>
                <a:endParaRPr lang="ru-RU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ВОВЛЕЧЬ И РАЗВЛЕЧЬ</a:t>
                </a:r>
                <a:br>
                  <a:rPr lang="ru-RU" dirty="0"/>
                </a:br>
                <a:r>
                  <a:rPr lang="ru-RU" dirty="0"/>
                  <a:t>ВЗРОСЛЫХ И ДЕТЕЙ</a:t>
                </a:r>
              </a:p>
            </p:txBody>
          </p:sp>
          <p:grpSp>
            <p:nvGrpSpPr>
              <p:cNvPr id="6" name="Группа 5">
                <a:extLst>
                  <a:ext uri="{FF2B5EF4-FFF2-40B4-BE49-F238E27FC236}">
                    <a16:creationId xmlns:a16="http://schemas.microsoft.com/office/drawing/2014/main" xmlns="" id="{64CAC81C-3AA3-4EF2-802C-57A3FCCAE3F4}"/>
                  </a:ext>
                </a:extLst>
              </p:cNvPr>
              <p:cNvGrpSpPr/>
              <p:nvPr/>
            </p:nvGrpSpPr>
            <p:grpSpPr>
              <a:xfrm>
                <a:off x="3987439" y="1685536"/>
                <a:ext cx="1437825" cy="1287376"/>
                <a:chOff x="3987439" y="1685536"/>
                <a:chExt cx="1437825" cy="1287376"/>
              </a:xfrm>
            </p:grpSpPr>
            <p:pic>
              <p:nvPicPr>
                <p:cNvPr id="8" name="Рисунок 7">
                  <a:extLst>
                    <a:ext uri="{FF2B5EF4-FFF2-40B4-BE49-F238E27FC236}">
                      <a16:creationId xmlns:a16="http://schemas.microsoft.com/office/drawing/2014/main" xmlns="" id="{31E087A9-8B9E-4409-A3EC-56F683BB31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18483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xmlns="" id="{A281BDDE-FF5A-4422-8C76-9E8819FCEF19}"/>
                    </a:ext>
                  </a:extLst>
                </p:cNvPr>
                <p:cNvSpPr txBox="1"/>
                <p:nvPr/>
              </p:nvSpPr>
              <p:spPr>
                <a:xfrm>
                  <a:off x="3987439" y="2470210"/>
                  <a:ext cx="1437825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решение</a:t>
                  </a:r>
                  <a:br>
                    <a:rPr lang="ru-RU" dirty="0"/>
                  </a:br>
                  <a:r>
                    <a:rPr lang="ru-RU" dirty="0"/>
                    <a:t>задач</a:t>
                  </a:r>
                </a:p>
              </p:txBody>
            </p:sp>
          </p:grpSp>
        </p:grp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xmlns="" id="{16EFF88D-F6F3-455C-B21D-A1778B6A5D4C}"/>
                </a:ext>
              </a:extLst>
            </p:cNvPr>
            <p:cNvGrpSpPr/>
            <p:nvPr/>
          </p:nvGrpSpPr>
          <p:grpSpPr>
            <a:xfrm>
              <a:off x="6830361" y="1685536"/>
              <a:ext cx="2205340" cy="2036299"/>
              <a:chOff x="6508519" y="1685536"/>
              <a:chExt cx="2205340" cy="2036299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8066966F-3B4E-4725-ADCE-867FA2D33A50}"/>
                  </a:ext>
                </a:extLst>
              </p:cNvPr>
              <p:cNvSpPr txBox="1"/>
              <p:nvPr/>
            </p:nvSpPr>
            <p:spPr>
              <a:xfrm>
                <a:off x="6520778" y="2972912"/>
                <a:ext cx="2193081" cy="748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0" indent="0">
                  <a:buNone/>
                </a:pPr>
                <a:r>
                  <a:rPr lang="ru-RU" dirty="0"/>
                  <a:t>ДО </a:t>
                </a:r>
                <a:r>
                  <a:rPr lang="ru-RU" sz="3200" dirty="0"/>
                  <a:t>100</a:t>
                </a:r>
              </a:p>
            </p:txBody>
          </p:sp>
          <p:grpSp>
            <p:nvGrpSpPr>
              <p:cNvPr id="18" name="Группа 17">
                <a:extLst>
                  <a:ext uri="{FF2B5EF4-FFF2-40B4-BE49-F238E27FC236}">
                    <a16:creationId xmlns:a16="http://schemas.microsoft.com/office/drawing/2014/main" xmlns="" id="{4766265B-039E-44AA-B7B4-735160FE5D8C}"/>
                  </a:ext>
                </a:extLst>
              </p:cNvPr>
              <p:cNvGrpSpPr/>
              <p:nvPr/>
            </p:nvGrpSpPr>
            <p:grpSpPr>
              <a:xfrm>
                <a:off x="6508519" y="1685536"/>
                <a:ext cx="1725157" cy="1287376"/>
                <a:chOff x="6508519" y="1685536"/>
                <a:chExt cx="1725157" cy="1287376"/>
              </a:xfrm>
            </p:grpSpPr>
            <p:pic>
              <p:nvPicPr>
                <p:cNvPr id="11" name="Рисунок 10">
                  <a:extLst>
                    <a:ext uri="{FF2B5EF4-FFF2-40B4-BE49-F238E27FC236}">
                      <a16:creationId xmlns:a16="http://schemas.microsoft.com/office/drawing/2014/main" xmlns="" id="{D82880DF-AF16-45E0-A1DE-AB21F4B00D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63047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xmlns="" id="{56EC97BE-34E8-4DAD-A855-25959D00DC9C}"/>
                    </a:ext>
                  </a:extLst>
                </p:cNvPr>
                <p:cNvSpPr txBox="1"/>
                <p:nvPr/>
              </p:nvSpPr>
              <p:spPr>
                <a:xfrm>
                  <a:off x="6508519" y="2470210"/>
                  <a:ext cx="172515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количество </a:t>
                  </a:r>
                </a:p>
                <a:p>
                  <a:r>
                    <a:rPr lang="ru-RU" dirty="0"/>
                    <a:t>участников</a:t>
                  </a:r>
                </a:p>
              </p:txBody>
            </p:sp>
          </p:grpSp>
        </p:grp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xmlns="" id="{DEDA437E-ECB6-4AAB-963E-5D9A0B8851AB}"/>
                </a:ext>
              </a:extLst>
            </p:cNvPr>
            <p:cNvGrpSpPr/>
            <p:nvPr/>
          </p:nvGrpSpPr>
          <p:grpSpPr>
            <a:xfrm>
              <a:off x="9661255" y="1685536"/>
              <a:ext cx="1739671" cy="2329744"/>
              <a:chOff x="9632227" y="1685536"/>
              <a:chExt cx="1739671" cy="2329744"/>
            </a:xfrm>
          </p:grpSpPr>
          <p:grpSp>
            <p:nvGrpSpPr>
              <p:cNvPr id="22" name="Группа 21">
                <a:extLst>
                  <a:ext uri="{FF2B5EF4-FFF2-40B4-BE49-F238E27FC236}">
                    <a16:creationId xmlns:a16="http://schemas.microsoft.com/office/drawing/2014/main" xmlns="" id="{8AA069CE-7907-419D-86D2-585B2EE18247}"/>
                  </a:ext>
                </a:extLst>
              </p:cNvPr>
              <p:cNvGrpSpPr/>
              <p:nvPr/>
            </p:nvGrpSpPr>
            <p:grpSpPr>
              <a:xfrm>
                <a:off x="9632227" y="2978870"/>
                <a:ext cx="1584892" cy="1036410"/>
                <a:chOff x="9503182" y="2582308"/>
                <a:chExt cx="1584892" cy="1036410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xmlns="" id="{11B284B7-AA41-470F-A09C-02854007FB69}"/>
                    </a:ext>
                  </a:extLst>
                </p:cNvPr>
                <p:cNvSpPr txBox="1"/>
                <p:nvPr/>
              </p:nvSpPr>
              <p:spPr>
                <a:xfrm>
                  <a:off x="9503182" y="2582308"/>
                  <a:ext cx="1570378" cy="7489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 algn="ctr">
                    <a:lnSpc>
                      <a:spcPct val="1500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algn="l"/>
                  <a:r>
                    <a:rPr lang="ru-RU" sz="3200" dirty="0"/>
                    <a:t>30-60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xmlns="" id="{6757AC56-C211-4C90-AC60-AED256BE7DAD}"/>
                    </a:ext>
                  </a:extLst>
                </p:cNvPr>
                <p:cNvSpPr txBox="1"/>
                <p:nvPr/>
              </p:nvSpPr>
              <p:spPr>
                <a:xfrm>
                  <a:off x="9517695" y="3198090"/>
                  <a:ext cx="1570379" cy="4206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marL="0" indent="0">
                    <a:buNone/>
                  </a:pPr>
                  <a:r>
                    <a:rPr lang="ru-RU" dirty="0"/>
                    <a:t>МИНУТ</a:t>
                  </a:r>
                </a:p>
              </p:txBody>
            </p:sp>
          </p:grpSp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xmlns="" id="{96CE636C-4A23-4F7F-9597-27E601A43CC1}"/>
                  </a:ext>
                </a:extLst>
              </p:cNvPr>
              <p:cNvGrpSpPr/>
              <p:nvPr/>
            </p:nvGrpSpPr>
            <p:grpSpPr>
              <a:xfrm>
                <a:off x="9646741" y="1685536"/>
                <a:ext cx="1725157" cy="1229320"/>
                <a:chOff x="9646741" y="1685536"/>
                <a:chExt cx="1725157" cy="1229320"/>
              </a:xfrm>
            </p:grpSpPr>
            <p:pic>
              <p:nvPicPr>
                <p:cNvPr id="14" name="Рисунок 13">
                  <a:extLst>
                    <a:ext uri="{FF2B5EF4-FFF2-40B4-BE49-F238E27FC236}">
                      <a16:creationId xmlns:a16="http://schemas.microsoft.com/office/drawing/2014/main" xmlns="" id="{2780AE16-1B84-4FFE-BB98-0B70910EA0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04797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xmlns="" id="{7657F360-EDD5-4F6E-BDEB-AE1E4816491A}"/>
                    </a:ext>
                  </a:extLst>
                </p:cNvPr>
                <p:cNvSpPr txBox="1"/>
                <p:nvPr/>
              </p:nvSpPr>
              <p:spPr>
                <a:xfrm>
                  <a:off x="9646741" y="2412154"/>
                  <a:ext cx="172515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время</a:t>
                  </a:r>
                </a:p>
                <a:p>
                  <a:r>
                    <a:rPr lang="ru-RU" dirty="0"/>
                    <a:t>проведения</a:t>
                  </a:r>
                </a:p>
              </p:txBody>
            </p:sp>
          </p:grp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ACADCF07-D321-483B-A752-756287295F75}"/>
              </a:ext>
            </a:extLst>
          </p:cNvPr>
          <p:cNvSpPr txBox="1"/>
          <p:nvPr/>
        </p:nvSpPr>
        <p:spPr>
          <a:xfrm>
            <a:off x="270439" y="350378"/>
            <a:ext cx="5097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детский барабанный мастер-класс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характеристики</a:t>
            </a:r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xmlns="" id="{7BE46A86-CCD7-49C1-B8F9-119879D3FF07}"/>
              </a:ext>
            </a:extLst>
          </p:cNvPr>
          <p:cNvGrpSpPr/>
          <p:nvPr/>
        </p:nvGrpSpPr>
        <p:grpSpPr>
          <a:xfrm>
            <a:off x="368686" y="5827514"/>
            <a:ext cx="3532302" cy="578508"/>
            <a:chOff x="3259678" y="5167101"/>
            <a:chExt cx="3532302" cy="578508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xmlns="" id="{105840EE-9260-4BFB-BC89-CC22E0A7B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9678" y="5167101"/>
              <a:ext cx="1211205" cy="57850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8D22E6E5-92D9-43A7-AFA4-47418FA3C405}"/>
                </a:ext>
              </a:extLst>
            </p:cNvPr>
            <p:cNvSpPr txBox="1"/>
            <p:nvPr/>
          </p:nvSpPr>
          <p:spPr>
            <a:xfrm>
              <a:off x="4606766" y="5253697"/>
              <a:ext cx="2185214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ru-RU" sz="1400" dirty="0">
                  <a:solidFill>
                    <a:srgbClr val="30BC05"/>
                  </a:solidFill>
                  <a:latin typeface="Creata Medium" panose="00000600000000000000" pitchFamily="2" charset="-52"/>
                </a:rPr>
                <a:t>Проводим программы</a:t>
              </a:r>
            </a:p>
            <a:p>
              <a:pPr>
                <a:lnSpc>
                  <a:spcPts val="1400"/>
                </a:lnSpc>
              </a:pPr>
              <a:r>
                <a:rPr lang="ru-RU" sz="1400" dirty="0">
                  <a:solidFill>
                    <a:srgbClr val="30BC05"/>
                  </a:solidFill>
                  <a:latin typeface="Creata Medium" panose="00000600000000000000" pitchFamily="2" charset="-52"/>
                </a:rPr>
                <a:t>на разных языках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757AC56-C211-4C90-AC60-AED256BE7DAD}"/>
              </a:ext>
            </a:extLst>
          </p:cNvPr>
          <p:cNvSpPr txBox="1"/>
          <p:nvPr/>
        </p:nvSpPr>
        <p:spPr>
          <a:xfrm>
            <a:off x="6835953" y="3471496"/>
            <a:ext cx="1570379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 sz="1600">
                <a:solidFill>
                  <a:schemeClr val="bg1">
                    <a:lumMod val="95000"/>
                  </a:schemeClr>
                </a:solidFill>
                <a:latin typeface="Creata Medium" panose="00000600000000000000" pitchFamily="2" charset="-52"/>
              </a:defRPr>
            </a:lvl1pPr>
          </a:lstStyle>
          <a:p>
            <a:pPr marL="0" indent="0">
              <a:buNone/>
            </a:pPr>
            <a:r>
              <a:rPr lang="ru-RU" dirty="0"/>
              <a:t>ЧЕЛОВЕК</a:t>
            </a:r>
          </a:p>
        </p:txBody>
      </p:sp>
    </p:spTree>
    <p:extLst>
      <p:ext uri="{BB962C8B-B14F-4D97-AF65-F5344CB8AC3E}">
        <p14:creationId xmlns:p14="http://schemas.microsoft.com/office/powerpoint/2010/main" val="103352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8102ED9-C267-4408-AFD6-AAA928FDCD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12192000" cy="6858000"/>
          </a:xfrm>
          <a:prstGeom prst="rect">
            <a:avLst/>
          </a:prstGeom>
        </p:spPr>
      </p:pic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xmlns="" id="{96E24794-59C8-4868-BCB3-64A51A49FC95}"/>
              </a:ext>
            </a:extLst>
          </p:cNvPr>
          <p:cNvSpPr/>
          <p:nvPr/>
        </p:nvSpPr>
        <p:spPr>
          <a:xfrm>
            <a:off x="1054101" y="5055015"/>
            <a:ext cx="10033000" cy="913071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1F6518A9-F7F6-4FD9-A7F6-0DB29E5F4439}"/>
              </a:ext>
            </a:extLst>
          </p:cNvPr>
          <p:cNvSpPr/>
          <p:nvPr/>
        </p:nvSpPr>
        <p:spPr>
          <a:xfrm>
            <a:off x="1291087" y="5251454"/>
            <a:ext cx="9559027" cy="4770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Вдохновляем детей с помощью веселья, позитива и ритмов!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AC90A22-EF51-4153-B3FD-F439B3030DBD}"/>
              </a:ext>
            </a:extLst>
          </p:cNvPr>
          <p:cNvSpPr txBox="1"/>
          <p:nvPr/>
        </p:nvSpPr>
        <p:spPr>
          <a:xfrm>
            <a:off x="270439" y="350378"/>
            <a:ext cx="4466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детский барабанный мастер-класс  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615436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6A5199D-8F0C-4174-B275-27622237B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FE732597-47D8-4CB0-BF1E-6F5D706C52F1}"/>
              </a:ext>
            </a:extLst>
          </p:cNvPr>
          <p:cNvSpPr/>
          <p:nvPr/>
        </p:nvSpPr>
        <p:spPr>
          <a:xfrm>
            <a:off x="4994574" y="819321"/>
            <a:ext cx="2202847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76CE00"/>
                </a:solidFill>
                <a:latin typeface="Creata Black" panose="00000A00000000000000" pitchFamily="2" charset="-52"/>
              </a:rPr>
              <a:t>ИСПОЛЬЗУЕМ: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A27ABFF-FADF-4CA7-8C2B-7B5C0FEC8D9E}"/>
              </a:ext>
            </a:extLst>
          </p:cNvPr>
          <p:cNvSpPr txBox="1"/>
          <p:nvPr/>
        </p:nvSpPr>
        <p:spPr>
          <a:xfrm>
            <a:off x="270439" y="350378"/>
            <a:ext cx="4466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детский барабанный мастер-класс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описание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D3F50218-903A-43C6-86B0-DCACA3915ED8}"/>
              </a:ext>
            </a:extLst>
          </p:cNvPr>
          <p:cNvGrpSpPr/>
          <p:nvPr/>
        </p:nvGrpSpPr>
        <p:grpSpPr>
          <a:xfrm>
            <a:off x="326819" y="1349012"/>
            <a:ext cx="11456810" cy="3452188"/>
            <a:chOff x="326819" y="1363436"/>
            <a:chExt cx="11456810" cy="3452188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BC056126-3094-4F48-8118-0FE0CC7EB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09811" y="2062116"/>
              <a:ext cx="1891515" cy="1166248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xmlns="" id="{E33826F3-AB9F-4451-8E8C-241FD4145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4009" y="1807878"/>
              <a:ext cx="3045492" cy="1866401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EAB980B5-285D-4672-9D60-C04E57F30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843" y="1363436"/>
              <a:ext cx="1470074" cy="2227386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5168317D-EECF-41FF-937B-3DEDFE6B1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3414" y="1475413"/>
              <a:ext cx="2861510" cy="2570769"/>
            </a:xfrm>
            <a:prstGeom prst="rect">
              <a:avLst/>
            </a:prstGeom>
          </p:spPr>
        </p:pic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xmlns="" id="{272ED81C-80B2-498A-A020-0617397E2CA3}"/>
                </a:ext>
              </a:extLst>
            </p:cNvPr>
            <p:cNvSpPr/>
            <p:nvPr/>
          </p:nvSpPr>
          <p:spPr>
            <a:xfrm>
              <a:off x="326819" y="3755949"/>
              <a:ext cx="24561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музыкальные трубки</a:t>
              </a:r>
              <a:endParaRPr lang="en-US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endParaRPr>
            </a:p>
            <a:p>
              <a:pPr algn="ctr"/>
              <a:r>
                <a:rPr lang="en-US" sz="1600" dirty="0" err="1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Boomwhackers</a:t>
              </a:r>
              <a:r>
                <a:rPr lang="en-US" sz="1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/>
              </a:r>
              <a:br>
                <a:rPr lang="en-US" sz="1600" dirty="0">
                  <a:solidFill>
                    <a:schemeClr val="bg1"/>
                  </a:solidFill>
                  <a:latin typeface="Creata Medium" panose="00000600000000000000" pitchFamily="2" charset="-52"/>
                </a:rPr>
              </a:b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reata Medium" panose="00000600000000000000" pitchFamily="2" charset="-52"/>
                </a:rPr>
                <a:t>(</a:t>
              </a:r>
              <a:r>
                <a:rPr lang="ru-RU" sz="16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reata Medium" panose="00000600000000000000" pitchFamily="2" charset="-52"/>
                </a:rPr>
                <a:t>бумвокерс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reata Medium" panose="00000600000000000000" pitchFamily="2" charset="-52"/>
                </a:rPr>
                <a:t>)</a:t>
              </a:r>
              <a:endPara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endParaRP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xmlns="" id="{FA5458ED-20F2-4583-AFAA-B64CD20F5F66}"/>
                </a:ext>
              </a:extLst>
            </p:cNvPr>
            <p:cNvSpPr/>
            <p:nvPr/>
          </p:nvSpPr>
          <p:spPr>
            <a:xfrm>
              <a:off x="2986108" y="3738406"/>
              <a:ext cx="245612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endParaRPr>
            </a:p>
            <a:p>
              <a:pPr algn="ctr"/>
              <a:endPara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endParaRPr>
            </a:p>
            <a:p>
              <a:pPr algn="ctr"/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африканские барабаны</a:t>
              </a:r>
              <a:endParaRPr lang="en-US" sz="1600" dirty="0">
                <a:solidFill>
                  <a:schemeClr val="bg1"/>
                </a:solidFill>
                <a:latin typeface="Creata Medium" panose="00000600000000000000" pitchFamily="2" charset="-52"/>
              </a:endParaRPr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xmlns="" id="{672C0F33-4A90-41C4-8200-E052FD6218ED}"/>
                </a:ext>
              </a:extLst>
            </p:cNvPr>
            <p:cNvSpPr/>
            <p:nvPr/>
          </p:nvSpPr>
          <p:spPr>
            <a:xfrm>
              <a:off x="6380408" y="3750060"/>
              <a:ext cx="24561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тамбурины</a:t>
              </a:r>
              <a:endParaRPr lang="ru-RU" sz="1600" dirty="0">
                <a:solidFill>
                  <a:schemeClr val="bg1">
                    <a:lumMod val="50000"/>
                  </a:schemeClr>
                </a:solidFill>
                <a:latin typeface="Creata Medium" panose="00000600000000000000" pitchFamily="2" charset="-52"/>
              </a:endParaRPr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xmlns="" id="{95BBE24C-EB0B-4B2F-A8C1-EAA157766F67}"/>
                </a:ext>
              </a:extLst>
            </p:cNvPr>
            <p:cNvSpPr/>
            <p:nvPr/>
          </p:nvSpPr>
          <p:spPr>
            <a:xfrm>
              <a:off x="9327507" y="3744967"/>
              <a:ext cx="24561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маракасы</a:t>
              </a:r>
              <a:endParaRPr lang="ru-RU" sz="1600" dirty="0">
                <a:solidFill>
                  <a:schemeClr val="bg1">
                    <a:lumMod val="50000"/>
                  </a:schemeClr>
                </a:solidFill>
                <a:latin typeface="Creata Medium" panose="00000600000000000000" pitchFamily="2" charset="-52"/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F105320A-76E9-42F2-A0BC-503283B7A99C}"/>
              </a:ext>
            </a:extLst>
          </p:cNvPr>
          <p:cNvGrpSpPr/>
          <p:nvPr/>
        </p:nvGrpSpPr>
        <p:grpSpPr>
          <a:xfrm>
            <a:off x="3422829" y="4957738"/>
            <a:ext cx="5346335" cy="881653"/>
            <a:chOff x="3422829" y="4771061"/>
            <a:chExt cx="5346335" cy="88165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25043DBC-B255-4007-9374-245A54DB1EFE}"/>
                </a:ext>
              </a:extLst>
            </p:cNvPr>
            <p:cNvSpPr txBox="1"/>
            <p:nvPr/>
          </p:nvSpPr>
          <p:spPr>
            <a:xfrm>
              <a:off x="3422829" y="5283382"/>
              <a:ext cx="5346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algn="ctr">
                <a:defRPr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r>
                <a:rPr lang="ru-RU" dirty="0">
                  <a:solidFill>
                    <a:schemeClr val="bg1">
                      <a:lumMod val="85000"/>
                    </a:schemeClr>
                  </a:solidFill>
                </a:rPr>
                <a:t>творческие способности с помощью музыки</a:t>
              </a: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xmlns="" id="{C513BFC0-7720-45B2-9530-BE5B99AA1AEE}"/>
                </a:ext>
              </a:extLst>
            </p:cNvPr>
            <p:cNvSpPr/>
            <p:nvPr/>
          </p:nvSpPr>
          <p:spPr>
            <a:xfrm>
              <a:off x="5140448" y="4771061"/>
              <a:ext cx="1911101" cy="40011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dirty="0">
                  <a:solidFill>
                    <a:srgbClr val="76CE00"/>
                  </a:solidFill>
                  <a:latin typeface="Creata Black" panose="00000A00000000000000" pitchFamily="2" charset="-52"/>
                </a:rPr>
                <a:t>РАЗВИВАЕМ</a:t>
              </a:r>
            </a:p>
          </p:txBody>
        </p: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587FB79E-8740-4D86-8594-D9B1E6926E4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92" y="6242264"/>
            <a:ext cx="568816" cy="28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3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F6038CAE-231C-42A7-BD08-5217A29F8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2493F9C-4E32-40ED-91A9-1F517DD427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7060" y="1486009"/>
            <a:ext cx="8251876" cy="1230943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AC61D323-7CEE-4E7F-BA40-F80BF7DA8EB1}"/>
              </a:ext>
            </a:extLst>
          </p:cNvPr>
          <p:cNvSpPr/>
          <p:nvPr/>
        </p:nvSpPr>
        <p:spPr>
          <a:xfrm>
            <a:off x="5192547" y="1008533"/>
            <a:ext cx="1806905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76CE00"/>
                </a:solidFill>
                <a:latin typeface="Creata Black" panose="00000A00000000000000" pitchFamily="2" charset="-52"/>
              </a:rPr>
              <a:t>РЕЗУЛЬТАТ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0641E816-AD04-4AAA-915E-81E612A9C096}"/>
              </a:ext>
            </a:extLst>
          </p:cNvPr>
          <p:cNvSpPr txBox="1"/>
          <p:nvPr/>
        </p:nvSpPr>
        <p:spPr>
          <a:xfrm>
            <a:off x="270439" y="350378"/>
            <a:ext cx="4477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детский барабанный мастер-класс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результат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xmlns="" id="{23CCDA75-AA98-4AE4-A09B-B63C1930900E}"/>
              </a:ext>
            </a:extLst>
          </p:cNvPr>
          <p:cNvSpPr/>
          <p:nvPr/>
        </p:nvSpPr>
        <p:spPr>
          <a:xfrm>
            <a:off x="738906" y="2794318"/>
            <a:ext cx="3386969" cy="1863738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C99523A5-FFCA-4F87-829F-2A6054701AAA}"/>
              </a:ext>
            </a:extLst>
          </p:cNvPr>
          <p:cNvSpPr/>
          <p:nvPr/>
        </p:nvSpPr>
        <p:spPr>
          <a:xfrm>
            <a:off x="1328790" y="3318613"/>
            <a:ext cx="2746265" cy="10926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интересный опыт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и классные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фотографии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545B5C1B-44CD-42AC-A2AC-9E13F8E1C7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356" y="2940080"/>
            <a:ext cx="490434" cy="478325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F1AC927B-7ECA-4BA4-A2AA-9E64EE2514AE}"/>
              </a:ext>
            </a:extLst>
          </p:cNvPr>
          <p:cNvSpPr/>
          <p:nvPr/>
        </p:nvSpPr>
        <p:spPr>
          <a:xfrm>
            <a:off x="4402516" y="2794319"/>
            <a:ext cx="3386969" cy="1863738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4CE16AF4-428E-4B34-93FE-731BB187E702}"/>
              </a:ext>
            </a:extLst>
          </p:cNvPr>
          <p:cNvSpPr/>
          <p:nvPr/>
        </p:nvSpPr>
        <p:spPr>
          <a:xfrm>
            <a:off x="5114059" y="3318613"/>
            <a:ext cx="2084225" cy="10926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яркие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радостные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впечатления 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62549DD2-D79E-460A-BA78-450C575D5B4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780" y="2940080"/>
            <a:ext cx="491016" cy="478892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0B64A68F-34C5-4AFE-BCDC-8F9416C94808}"/>
              </a:ext>
            </a:extLst>
          </p:cNvPr>
          <p:cNvSpPr/>
          <p:nvPr/>
        </p:nvSpPr>
        <p:spPr>
          <a:xfrm>
            <a:off x="8066127" y="2794318"/>
            <a:ext cx="3386969" cy="1863737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E45EB533-1FE5-4D4E-85CC-7FEA9B70ADB3}"/>
              </a:ext>
            </a:extLst>
          </p:cNvPr>
          <p:cNvSpPr/>
          <p:nvPr/>
        </p:nvSpPr>
        <p:spPr>
          <a:xfrm>
            <a:off x="8784275" y="3318613"/>
            <a:ext cx="2553904" cy="7591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эмоциональный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выплеск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477C4617-A110-45D7-BBF6-59FF8232ADC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6840" y="2940080"/>
            <a:ext cx="476897" cy="465121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8340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B710542-0D46-4612-9146-80102CE78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13"/>
            <a:ext cx="12192000" cy="6859713"/>
          </a:xfrm>
          <a:prstGeom prst="rect">
            <a:avLst/>
          </a:prstGeom>
        </p:spPr>
      </p:pic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xmlns="" id="{F182BC4E-6698-493C-A701-5E72AB1043A2}"/>
              </a:ext>
            </a:extLst>
          </p:cNvPr>
          <p:cNvCxnSpPr>
            <a:cxnSpLocks/>
          </p:cNvCxnSpPr>
          <p:nvPr/>
        </p:nvCxnSpPr>
        <p:spPr>
          <a:xfrm>
            <a:off x="1551968" y="1712417"/>
            <a:ext cx="0" cy="3853096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xmlns="" id="{14AD1143-2F8D-49CC-8E74-A73045CA986F}"/>
              </a:ext>
            </a:extLst>
          </p:cNvPr>
          <p:cNvGrpSpPr/>
          <p:nvPr/>
        </p:nvGrpSpPr>
        <p:grpSpPr>
          <a:xfrm>
            <a:off x="2181610" y="2044196"/>
            <a:ext cx="9405332" cy="701080"/>
            <a:chOff x="3070655" y="2185499"/>
            <a:chExt cx="8516287" cy="701080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56B65BD9-AA43-4DF1-A03C-314F996B59CB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1.    Разминка</a:t>
              </a:r>
            </a:p>
          </p:txBody>
        </p:sp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xmlns="" id="{723F1683-DA2E-459C-8782-4818C8186956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Ряд веселых интерактивных игр на реакцию и внимание</a:t>
              </a:r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xmlns="" id="{9F11D674-7C5A-471A-8BFA-5E93E7E98C6B}"/>
              </a:ext>
            </a:extLst>
          </p:cNvPr>
          <p:cNvGrpSpPr/>
          <p:nvPr/>
        </p:nvGrpSpPr>
        <p:grpSpPr>
          <a:xfrm>
            <a:off x="2181609" y="2755731"/>
            <a:ext cx="9405332" cy="701080"/>
            <a:chOff x="3070655" y="2185499"/>
            <a:chExt cx="8516287" cy="701080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6F1B6DA7-529F-4068-8C66-24CA5CAAC1D2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2.   Барабанный круг</a:t>
              </a:r>
            </a:p>
          </p:txBody>
        </p:sp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xmlns="" id="{D56A2C8F-FB32-4D1F-B59A-E1CEE1EAA463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Знакомство с инструментом и внутренним музыкантом</a:t>
              </a:r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xmlns="" id="{F3EBC4ED-F7BD-43ED-802D-6E83DE8FC338}"/>
              </a:ext>
            </a:extLst>
          </p:cNvPr>
          <p:cNvGrpSpPr/>
          <p:nvPr/>
        </p:nvGrpSpPr>
        <p:grpSpPr>
          <a:xfrm>
            <a:off x="2181608" y="3492509"/>
            <a:ext cx="9405332" cy="916523"/>
            <a:chOff x="3070655" y="2185499"/>
            <a:chExt cx="8516287" cy="916523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DC35D597-EF1A-4047-998E-FCB64CA0395A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3.   Игра на </a:t>
              </a:r>
              <a:r>
                <a:rPr lang="en-US" sz="1800" dirty="0" err="1">
                  <a:solidFill>
                    <a:srgbClr val="131313"/>
                  </a:solidFill>
                </a:rPr>
                <a:t>boomwhackers</a:t>
              </a:r>
              <a:r>
                <a:rPr lang="en-US" sz="1800" dirty="0">
                  <a:solidFill>
                    <a:srgbClr val="131313"/>
                  </a:solidFill>
                </a:rPr>
                <a:t> </a:t>
              </a:r>
              <a:r>
                <a:rPr lang="en-US" dirty="0">
                  <a:solidFill>
                    <a:schemeClr val="bg1">
                      <a:lumMod val="75000"/>
                    </a:schemeClr>
                  </a:solidFill>
                </a:rPr>
                <a:t>(</a:t>
              </a:r>
              <a:r>
                <a:rPr lang="ru-RU" dirty="0" err="1">
                  <a:solidFill>
                    <a:schemeClr val="bg1">
                      <a:lumMod val="75000"/>
                    </a:schemeClr>
                  </a:solidFill>
                </a:rPr>
                <a:t>бумвокерс</a:t>
              </a:r>
              <a:r>
                <a:rPr lang="ru-RU" dirty="0">
                  <a:solidFill>
                    <a:schemeClr val="bg1">
                      <a:lumMod val="75000"/>
                    </a:schemeClr>
                  </a:solidFill>
                </a:rPr>
                <a:t>)</a:t>
              </a:r>
            </a:p>
          </p:txBody>
        </p:sp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xmlns="" id="{7B525879-ED5C-48F1-9319-CB1AD3AE8E30}"/>
                </a:ext>
              </a:extLst>
            </p:cNvPr>
            <p:cNvSpPr/>
            <p:nvPr/>
          </p:nvSpPr>
          <p:spPr>
            <a:xfrm>
              <a:off x="3410857" y="2578802"/>
              <a:ext cx="81760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Раздача на всех участников музыкальных трубок и общее вовлечение </a:t>
              </a:r>
              <a:b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с помощью различных ритмов</a:t>
              </a:r>
            </a:p>
          </p:txBody>
        </p:sp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xmlns="" id="{57CA6950-B469-4A4C-90FA-3614BC0A224C}"/>
              </a:ext>
            </a:extLst>
          </p:cNvPr>
          <p:cNvGrpSpPr/>
          <p:nvPr/>
        </p:nvGrpSpPr>
        <p:grpSpPr>
          <a:xfrm>
            <a:off x="2177211" y="4430724"/>
            <a:ext cx="9405332" cy="701080"/>
            <a:chOff x="3070655" y="2185499"/>
            <a:chExt cx="8516287" cy="701080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B15DA7AD-24B8-4B75-8123-F2C3994D839D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4.   Поздравление</a:t>
              </a:r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xmlns="" id="{532B349E-E120-409B-B2E7-54ECD81A6CAB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Исполнение </a:t>
              </a:r>
              <a:r>
                <a:rPr lang="ru-RU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Happy</a:t>
              </a:r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 </a:t>
              </a:r>
              <a:r>
                <a:rPr lang="ru-RU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Birthday</a:t>
              </a:r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 на музыкальных трубках</a:t>
              </a:r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xmlns="" id="{8567F508-A97E-4A96-AF96-8F0985BEA06A}"/>
              </a:ext>
            </a:extLst>
          </p:cNvPr>
          <p:cNvGrpSpPr/>
          <p:nvPr/>
        </p:nvGrpSpPr>
        <p:grpSpPr>
          <a:xfrm>
            <a:off x="2177211" y="5137876"/>
            <a:ext cx="9405332" cy="916523"/>
            <a:chOff x="3070655" y="2185499"/>
            <a:chExt cx="8516287" cy="916523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0F9BCF58-BA9D-4268-9886-DC26FABB1DB6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5.   Итоговый концерт</a:t>
              </a:r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6" name="Прямоугольник 85">
              <a:extLst>
                <a:ext uri="{FF2B5EF4-FFF2-40B4-BE49-F238E27FC236}">
                  <a16:creationId xmlns:a16="http://schemas.microsoft.com/office/drawing/2014/main" xmlns="" id="{D5D2E1CA-4167-4A6A-B33E-C0D3D5C37CC2}"/>
                </a:ext>
              </a:extLst>
            </p:cNvPr>
            <p:cNvSpPr/>
            <p:nvPr/>
          </p:nvSpPr>
          <p:spPr>
            <a:xfrm>
              <a:off x="3410857" y="2578802"/>
              <a:ext cx="81760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Добавление тамбуринов и маракасов + финальное превращение в полноценный оркестр, </a:t>
              </a:r>
              <a:b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где каждому инструменту присваивается свой уникальный ритм! 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96076E8A-C94F-4AB4-83F5-6C6A262A7527}"/>
              </a:ext>
            </a:extLst>
          </p:cNvPr>
          <p:cNvGrpSpPr/>
          <p:nvPr/>
        </p:nvGrpSpPr>
        <p:grpSpPr>
          <a:xfrm>
            <a:off x="571643" y="806449"/>
            <a:ext cx="11010900" cy="973399"/>
            <a:chOff x="571643" y="1128275"/>
            <a:chExt cx="11010900" cy="973399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xmlns="" id="{B7FA98C1-2D0F-4E00-B54F-35540008E781}"/>
                </a:ext>
              </a:extLst>
            </p:cNvPr>
            <p:cNvSpPr/>
            <p:nvPr/>
          </p:nvSpPr>
          <p:spPr>
            <a:xfrm>
              <a:off x="571643" y="1128275"/>
              <a:ext cx="11010900" cy="973399"/>
            </a:xfrm>
            <a:prstGeom prst="roundRect">
              <a:avLst>
                <a:gd name="adj" fmla="val 17485"/>
              </a:avLst>
            </a:prstGeom>
            <a:solidFill>
              <a:srgbClr val="1D1D1F"/>
            </a:solidFill>
            <a:ln w="28575">
              <a:noFill/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xmlns="" id="{6F298C2B-C5FE-4A44-9769-9C1D585E00D4}"/>
                </a:ext>
              </a:extLst>
            </p:cNvPr>
            <p:cNvGrpSpPr/>
            <p:nvPr/>
          </p:nvGrpSpPr>
          <p:grpSpPr>
            <a:xfrm>
              <a:off x="1059404" y="1972991"/>
              <a:ext cx="10034263" cy="122505"/>
              <a:chOff x="1097361" y="2017486"/>
              <a:chExt cx="10034263" cy="257412"/>
            </a:xfrm>
          </p:grpSpPr>
          <p:cxnSp>
            <p:nvCxnSpPr>
              <p:cNvPr id="4" name="Прямая соединительная линия 3">
                <a:extLst>
                  <a:ext uri="{FF2B5EF4-FFF2-40B4-BE49-F238E27FC236}">
                    <a16:creationId xmlns:a16="http://schemas.microsoft.com/office/drawing/2014/main" xmlns="" id="{C55F8D5F-CD39-4C98-8A52-5267C7F73D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7361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>
                <a:extLst>
                  <a:ext uri="{FF2B5EF4-FFF2-40B4-BE49-F238E27FC236}">
                    <a16:creationId xmlns:a16="http://schemas.microsoft.com/office/drawing/2014/main" xmlns="" id="{64A35372-DEF3-434E-85A9-B006BA21E6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0787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>
                <a:extLst>
                  <a:ext uri="{FF2B5EF4-FFF2-40B4-BE49-F238E27FC236}">
                    <a16:creationId xmlns:a16="http://schemas.microsoft.com/office/drawing/2014/main" xmlns="" id="{2C9E6FA2-58D9-4EAF-933F-7747FB85B1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4213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>
                <a:extLst>
                  <a:ext uri="{FF2B5EF4-FFF2-40B4-BE49-F238E27FC236}">
                    <a16:creationId xmlns:a16="http://schemas.microsoft.com/office/drawing/2014/main" xmlns="" id="{BA45C838-8126-449F-9955-E519AFCAA1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07639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>
                <a:extLst>
                  <a:ext uri="{FF2B5EF4-FFF2-40B4-BE49-F238E27FC236}">
                    <a16:creationId xmlns:a16="http://schemas.microsoft.com/office/drawing/2014/main" xmlns="" id="{91BE265C-8C45-456F-BCAA-A6E776BB49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1065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единительная линия 43">
                <a:extLst>
                  <a:ext uri="{FF2B5EF4-FFF2-40B4-BE49-F238E27FC236}">
                    <a16:creationId xmlns:a16="http://schemas.microsoft.com/office/drawing/2014/main" xmlns="" id="{C62C04D9-3B46-4349-81DA-E784023075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14491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>
                <a:extLst>
                  <a:ext uri="{FF2B5EF4-FFF2-40B4-BE49-F238E27FC236}">
                    <a16:creationId xmlns:a16="http://schemas.microsoft.com/office/drawing/2014/main" xmlns="" id="{1FA5EF17-3F1C-469D-BD73-58767BA625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17917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единительная линия 45">
                <a:extLst>
                  <a:ext uri="{FF2B5EF4-FFF2-40B4-BE49-F238E27FC236}">
                    <a16:creationId xmlns:a16="http://schemas.microsoft.com/office/drawing/2014/main" xmlns="" id="{2EACE665-107C-4FE5-B9C2-185DC35F88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21343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единительная линия 46">
                <a:extLst>
                  <a:ext uri="{FF2B5EF4-FFF2-40B4-BE49-F238E27FC236}">
                    <a16:creationId xmlns:a16="http://schemas.microsoft.com/office/drawing/2014/main" xmlns="" id="{5AC0C345-43E8-4C16-ADF3-DD440C9BFC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31624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единительная линия 47">
                <a:extLst>
                  <a:ext uri="{FF2B5EF4-FFF2-40B4-BE49-F238E27FC236}">
                    <a16:creationId xmlns:a16="http://schemas.microsoft.com/office/drawing/2014/main" xmlns="" id="{C661962B-9D60-4C7B-89F2-19E5A27834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24769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>
                <a:extLst>
                  <a:ext uri="{FF2B5EF4-FFF2-40B4-BE49-F238E27FC236}">
                    <a16:creationId xmlns:a16="http://schemas.microsoft.com/office/drawing/2014/main" xmlns="" id="{A18A44E1-DD64-48BF-8FEC-D5E2F96752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28195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xmlns="" id="{A72B2D80-4B73-4C0F-B3F3-AC2F9689D2EE}"/>
                </a:ext>
              </a:extLst>
            </p:cNvPr>
            <p:cNvGrpSpPr/>
            <p:nvPr/>
          </p:nvGrpSpPr>
          <p:grpSpPr>
            <a:xfrm>
              <a:off x="1059404" y="1579795"/>
              <a:ext cx="1043189" cy="338554"/>
              <a:chOff x="1300766" y="1240666"/>
              <a:chExt cx="1043189" cy="338554"/>
            </a:xfrm>
          </p:grpSpPr>
          <p:sp>
            <p:nvSpPr>
              <p:cNvPr id="29" name="Прямоугольник: скругленные углы 28">
                <a:extLst>
                  <a:ext uri="{FF2B5EF4-FFF2-40B4-BE49-F238E27FC236}">
                    <a16:creationId xmlns:a16="http://schemas.microsoft.com/office/drawing/2014/main" xmlns="" id="{018E4AAE-ED83-4EF5-84F9-F37F475E05CD}"/>
                  </a:ext>
                </a:extLst>
              </p:cNvPr>
              <p:cNvSpPr/>
              <p:nvPr/>
            </p:nvSpPr>
            <p:spPr>
              <a:xfrm>
                <a:off x="1300766" y="1303014"/>
                <a:ext cx="1043189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2" name="Прямоугольник 51">
                <a:extLst>
                  <a:ext uri="{FF2B5EF4-FFF2-40B4-BE49-F238E27FC236}">
                    <a16:creationId xmlns:a16="http://schemas.microsoft.com/office/drawing/2014/main" xmlns="" id="{A294589B-4B3C-4ED7-8BD3-0AE2B204AC0A}"/>
                  </a:ext>
                </a:extLst>
              </p:cNvPr>
              <p:cNvSpPr/>
              <p:nvPr/>
            </p:nvSpPr>
            <p:spPr>
              <a:xfrm>
                <a:off x="2054156" y="1240666"/>
                <a:ext cx="279244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1</a:t>
                </a:r>
              </a:p>
            </p:txBody>
          </p:sp>
        </p:grp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xmlns="" id="{61617083-70E4-42A1-A2DF-893BF5DD094C}"/>
                </a:ext>
              </a:extLst>
            </p:cNvPr>
            <p:cNvGrpSpPr/>
            <p:nvPr/>
          </p:nvGrpSpPr>
          <p:grpSpPr>
            <a:xfrm>
              <a:off x="2177208" y="1507086"/>
              <a:ext cx="2923927" cy="338554"/>
              <a:chOff x="441867" y="1439065"/>
              <a:chExt cx="2923927" cy="338554"/>
            </a:xfrm>
          </p:grpSpPr>
          <p:sp>
            <p:nvSpPr>
              <p:cNvPr id="55" name="Прямоугольник: скругленные углы 54">
                <a:extLst>
                  <a:ext uri="{FF2B5EF4-FFF2-40B4-BE49-F238E27FC236}">
                    <a16:creationId xmlns:a16="http://schemas.microsoft.com/office/drawing/2014/main" xmlns="" id="{5641FFD8-6FED-4E50-B478-2F08AB9BCBFE}"/>
                  </a:ext>
                </a:extLst>
              </p:cNvPr>
              <p:cNvSpPr/>
              <p:nvPr/>
            </p:nvSpPr>
            <p:spPr>
              <a:xfrm>
                <a:off x="441867" y="1508882"/>
                <a:ext cx="2923927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6" name="Прямоугольник 55">
                <a:extLst>
                  <a:ext uri="{FF2B5EF4-FFF2-40B4-BE49-F238E27FC236}">
                    <a16:creationId xmlns:a16="http://schemas.microsoft.com/office/drawing/2014/main" xmlns="" id="{1BF055E4-A253-49F7-82EF-A54AAC5A1D61}"/>
                  </a:ext>
                </a:extLst>
              </p:cNvPr>
              <p:cNvSpPr/>
              <p:nvPr/>
            </p:nvSpPr>
            <p:spPr>
              <a:xfrm>
                <a:off x="3038029" y="1439065"/>
                <a:ext cx="312906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2</a:t>
                </a:r>
              </a:p>
            </p:txBody>
          </p:sp>
        </p:grp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xmlns="" id="{8ECDD696-507D-4451-9D2F-B019D6066B59}"/>
                </a:ext>
              </a:extLst>
            </p:cNvPr>
            <p:cNvGrpSpPr/>
            <p:nvPr/>
          </p:nvGrpSpPr>
          <p:grpSpPr>
            <a:xfrm>
              <a:off x="5186312" y="1581372"/>
              <a:ext cx="1902090" cy="338554"/>
              <a:chOff x="1354224" y="1242245"/>
              <a:chExt cx="991771" cy="338554"/>
            </a:xfrm>
          </p:grpSpPr>
          <p:sp>
            <p:nvSpPr>
              <p:cNvPr id="58" name="Прямоугольник: скругленные углы 57">
                <a:extLst>
                  <a:ext uri="{FF2B5EF4-FFF2-40B4-BE49-F238E27FC236}">
                    <a16:creationId xmlns:a16="http://schemas.microsoft.com/office/drawing/2014/main" xmlns="" id="{BB68DB1A-0AA9-430F-AEF6-B077B74873FB}"/>
                  </a:ext>
                </a:extLst>
              </p:cNvPr>
              <p:cNvSpPr/>
              <p:nvPr/>
            </p:nvSpPr>
            <p:spPr>
              <a:xfrm>
                <a:off x="1354224" y="1303014"/>
                <a:ext cx="991771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9" name="Прямоугольник 58">
                <a:extLst>
                  <a:ext uri="{FF2B5EF4-FFF2-40B4-BE49-F238E27FC236}">
                    <a16:creationId xmlns:a16="http://schemas.microsoft.com/office/drawing/2014/main" xmlns="" id="{AB04FE05-19F3-49E5-8431-054AB4CB39ED}"/>
                  </a:ext>
                </a:extLst>
              </p:cNvPr>
              <p:cNvSpPr/>
              <p:nvPr/>
            </p:nvSpPr>
            <p:spPr>
              <a:xfrm>
                <a:off x="2182842" y="1242245"/>
                <a:ext cx="163153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3</a:t>
                </a:r>
              </a:p>
            </p:txBody>
          </p:sp>
        </p:grpSp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xmlns="" id="{29B965B1-5E4D-49F9-ACDD-DD1F87A3F362}"/>
                </a:ext>
              </a:extLst>
            </p:cNvPr>
            <p:cNvGrpSpPr/>
            <p:nvPr/>
          </p:nvGrpSpPr>
          <p:grpSpPr>
            <a:xfrm>
              <a:off x="8083386" y="1575535"/>
              <a:ext cx="3010282" cy="338554"/>
              <a:chOff x="1895256" y="1488824"/>
              <a:chExt cx="3010282" cy="338554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xmlns="" id="{E589B1DD-0C7F-48D6-B0A9-D6A95E5A2006}"/>
                  </a:ext>
                </a:extLst>
              </p:cNvPr>
              <p:cNvSpPr/>
              <p:nvPr/>
            </p:nvSpPr>
            <p:spPr>
              <a:xfrm>
                <a:off x="1895256" y="1551170"/>
                <a:ext cx="3010282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2" name="Прямоугольник 61">
                <a:extLst>
                  <a:ext uri="{FF2B5EF4-FFF2-40B4-BE49-F238E27FC236}">
                    <a16:creationId xmlns:a16="http://schemas.microsoft.com/office/drawing/2014/main" xmlns="" id="{F1EE4829-42A7-4F21-9044-711967876238}"/>
                  </a:ext>
                </a:extLst>
              </p:cNvPr>
              <p:cNvSpPr/>
              <p:nvPr/>
            </p:nvSpPr>
            <p:spPr>
              <a:xfrm>
                <a:off x="4567465" y="1488824"/>
                <a:ext cx="324128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5</a:t>
                </a:r>
              </a:p>
            </p:txBody>
          </p:sp>
        </p:grpSp>
        <p:sp>
          <p:nvSpPr>
            <p:cNvPr id="87" name="Прямоугольник 86">
              <a:extLst>
                <a:ext uri="{FF2B5EF4-FFF2-40B4-BE49-F238E27FC236}">
                  <a16:creationId xmlns:a16="http://schemas.microsoft.com/office/drawing/2014/main" xmlns="" id="{8F4CECF9-D70B-480F-9EDB-4C0A88D3B2C4}"/>
                </a:ext>
              </a:extLst>
            </p:cNvPr>
            <p:cNvSpPr/>
            <p:nvPr/>
          </p:nvSpPr>
          <p:spPr>
            <a:xfrm>
              <a:off x="3028534" y="1181656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dirty="0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Общее время программы 30-60 минут</a:t>
              </a:r>
            </a:p>
          </p:txBody>
        </p:sp>
      </p:grpSp>
      <p:sp>
        <p:nvSpPr>
          <p:cNvPr id="90" name="Овал 89">
            <a:extLst>
              <a:ext uri="{FF2B5EF4-FFF2-40B4-BE49-F238E27FC236}">
                <a16:creationId xmlns:a16="http://schemas.microsoft.com/office/drawing/2014/main" xmlns="" id="{210728FC-57E5-4FA3-817B-23F8DEEFB841}"/>
              </a:ext>
            </a:extLst>
          </p:cNvPr>
          <p:cNvSpPr/>
          <p:nvPr/>
        </p:nvSpPr>
        <p:spPr>
          <a:xfrm>
            <a:off x="1395186" y="5261233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Овал 90">
            <a:extLst>
              <a:ext uri="{FF2B5EF4-FFF2-40B4-BE49-F238E27FC236}">
                <a16:creationId xmlns:a16="http://schemas.microsoft.com/office/drawing/2014/main" xmlns="" id="{81E159D7-5A88-45EA-BBA2-C7EC8A278402}"/>
              </a:ext>
            </a:extLst>
          </p:cNvPr>
          <p:cNvSpPr/>
          <p:nvPr/>
        </p:nvSpPr>
        <p:spPr>
          <a:xfrm>
            <a:off x="1395185" y="4546309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xmlns="" id="{F08CE5BF-14FC-4B98-8140-4802ECF25ADE}"/>
              </a:ext>
            </a:extLst>
          </p:cNvPr>
          <p:cNvSpPr/>
          <p:nvPr/>
        </p:nvSpPr>
        <p:spPr>
          <a:xfrm>
            <a:off x="1395185" y="3626013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xmlns="" id="{CBCF2CAC-6C13-4B81-9F8D-31A76D89A9BE}"/>
              </a:ext>
            </a:extLst>
          </p:cNvPr>
          <p:cNvSpPr/>
          <p:nvPr/>
        </p:nvSpPr>
        <p:spPr>
          <a:xfrm>
            <a:off x="1397940" y="2875407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Овал 93">
            <a:extLst>
              <a:ext uri="{FF2B5EF4-FFF2-40B4-BE49-F238E27FC236}">
                <a16:creationId xmlns:a16="http://schemas.microsoft.com/office/drawing/2014/main" xmlns="" id="{13F47384-6E0A-425D-9224-DC53251E9D7D}"/>
              </a:ext>
            </a:extLst>
          </p:cNvPr>
          <p:cNvSpPr/>
          <p:nvPr/>
        </p:nvSpPr>
        <p:spPr>
          <a:xfrm>
            <a:off x="1400404" y="2162744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7D827D47-93B9-44DD-9C5F-C4B4A45EBC9A}"/>
              </a:ext>
            </a:extLst>
          </p:cNvPr>
          <p:cNvSpPr txBox="1"/>
          <p:nvPr/>
        </p:nvSpPr>
        <p:spPr>
          <a:xfrm>
            <a:off x="270439" y="350378"/>
            <a:ext cx="45191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детский барабанный мастер-класс  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структура</a:t>
            </a:r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xmlns="" id="{7F85588C-1338-4AE5-A6FE-8FF7656BBE10}"/>
              </a:ext>
            </a:extLst>
          </p:cNvPr>
          <p:cNvSpPr/>
          <p:nvPr/>
        </p:nvSpPr>
        <p:spPr>
          <a:xfrm>
            <a:off x="7160843" y="1255555"/>
            <a:ext cx="851781" cy="208241"/>
          </a:xfrm>
          <a:prstGeom prst="roundRect">
            <a:avLst>
              <a:gd name="adj" fmla="val 17011"/>
            </a:avLst>
          </a:prstGeom>
          <a:gradFill>
            <a:gsLst>
              <a:gs pos="0">
                <a:srgbClr val="76CE00"/>
              </a:gs>
              <a:gs pos="65000">
                <a:srgbClr val="2FBB0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xmlns="" id="{F595DE5A-7D2F-44D7-9810-0C7C4E05F175}"/>
              </a:ext>
            </a:extLst>
          </p:cNvPr>
          <p:cNvSpPr/>
          <p:nvPr/>
        </p:nvSpPr>
        <p:spPr>
          <a:xfrm>
            <a:off x="7663888" y="1193207"/>
            <a:ext cx="324128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ru-RU" sz="1600" dirty="0">
                <a:solidFill>
                  <a:srgbClr val="1D7103"/>
                </a:solidFill>
                <a:latin typeface="Creata Black" panose="00000A00000000000000" pitchFamily="2" charset="-52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44935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Рисунок 117">
            <a:extLst>
              <a:ext uri="{FF2B5EF4-FFF2-40B4-BE49-F238E27FC236}">
                <a16:creationId xmlns:a16="http://schemas.microsoft.com/office/drawing/2014/main" xmlns="" id="{554050BD-CF89-47F0-8319-BBDB11C838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1CB7B9CB-4061-418F-8D8B-95248A0B23A0}"/>
              </a:ext>
            </a:extLst>
          </p:cNvPr>
          <p:cNvGrpSpPr/>
          <p:nvPr/>
        </p:nvGrpSpPr>
        <p:grpSpPr>
          <a:xfrm>
            <a:off x="6279030" y="399347"/>
            <a:ext cx="3844336" cy="6095795"/>
            <a:chOff x="6901330" y="348547"/>
            <a:chExt cx="3844336" cy="6095795"/>
          </a:xfrm>
        </p:grpSpPr>
        <p:sp>
          <p:nvSpPr>
            <p:cNvPr id="171" name="Прямоугольник: скругленные углы 170">
              <a:extLst>
                <a:ext uri="{FF2B5EF4-FFF2-40B4-BE49-F238E27FC236}">
                  <a16:creationId xmlns:a16="http://schemas.microsoft.com/office/drawing/2014/main" xmlns="" id="{AD8CA19C-16CA-429A-9E4E-00E25F4C815A}"/>
                </a:ext>
              </a:extLst>
            </p:cNvPr>
            <p:cNvSpPr/>
            <p:nvPr/>
          </p:nvSpPr>
          <p:spPr>
            <a:xfrm>
              <a:off x="6901330" y="348547"/>
              <a:ext cx="3844336" cy="6095795"/>
            </a:xfrm>
            <a:prstGeom prst="roundRect">
              <a:avLst>
                <a:gd name="adj" fmla="val 5571"/>
              </a:avLst>
            </a:prstGeom>
            <a:solidFill>
              <a:schemeClr val="bg1"/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Прямоугольник: скругленные углы 171">
              <a:extLst>
                <a:ext uri="{FF2B5EF4-FFF2-40B4-BE49-F238E27FC236}">
                  <a16:creationId xmlns:a16="http://schemas.microsoft.com/office/drawing/2014/main" xmlns="" id="{51106F59-CF05-43E1-8E76-03CB032D47DE}"/>
                </a:ext>
              </a:extLst>
            </p:cNvPr>
            <p:cNvSpPr/>
            <p:nvPr/>
          </p:nvSpPr>
          <p:spPr>
            <a:xfrm>
              <a:off x="6901330" y="348549"/>
              <a:ext cx="3844336" cy="700088"/>
            </a:xfrm>
            <a:prstGeom prst="roundRect">
              <a:avLst>
                <a:gd name="adj" fmla="val 23474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Прямоугольник 172">
              <a:extLst>
                <a:ext uri="{FF2B5EF4-FFF2-40B4-BE49-F238E27FC236}">
                  <a16:creationId xmlns:a16="http://schemas.microsoft.com/office/drawing/2014/main" xmlns="" id="{E17CBC5F-1936-4244-B158-C8450738DC46}"/>
                </a:ext>
              </a:extLst>
            </p:cNvPr>
            <p:cNvSpPr/>
            <p:nvPr/>
          </p:nvSpPr>
          <p:spPr>
            <a:xfrm>
              <a:off x="7734097" y="465740"/>
              <a:ext cx="2178802" cy="43088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reata Black" panose="00000A00000000000000" pitchFamily="2" charset="-52"/>
                  <a:ea typeface="+mn-ea"/>
                  <a:cs typeface="+mn-cs"/>
                </a:rPr>
                <a:t>Мастер-класс</a:t>
              </a:r>
            </a:p>
          </p:txBody>
        </p:sp>
        <p:grpSp>
          <p:nvGrpSpPr>
            <p:cNvPr id="174" name="Группа 173">
              <a:extLst>
                <a:ext uri="{FF2B5EF4-FFF2-40B4-BE49-F238E27FC236}">
                  <a16:creationId xmlns:a16="http://schemas.microsoft.com/office/drawing/2014/main" xmlns="" id="{DB3308BC-9832-4D10-9447-D314FAB88BF6}"/>
                </a:ext>
              </a:extLst>
            </p:cNvPr>
            <p:cNvGrpSpPr/>
            <p:nvPr/>
          </p:nvGrpSpPr>
          <p:grpSpPr>
            <a:xfrm>
              <a:off x="7306316" y="1170215"/>
              <a:ext cx="3034364" cy="673375"/>
              <a:chOff x="1003063" y="1287162"/>
              <a:chExt cx="3034364" cy="673375"/>
            </a:xfrm>
          </p:grpSpPr>
          <p:grpSp>
            <p:nvGrpSpPr>
              <p:cNvPr id="194" name="Группа 193">
                <a:extLst>
                  <a:ext uri="{FF2B5EF4-FFF2-40B4-BE49-F238E27FC236}">
                    <a16:creationId xmlns:a16="http://schemas.microsoft.com/office/drawing/2014/main" xmlns="" id="{856C875E-6504-4C89-BA49-C412DB3C71C5}"/>
                  </a:ext>
                </a:extLst>
              </p:cNvPr>
              <p:cNvGrpSpPr/>
              <p:nvPr/>
            </p:nvGrpSpPr>
            <p:grpSpPr>
              <a:xfrm>
                <a:off x="1003063" y="1287162"/>
                <a:ext cx="3034364" cy="554190"/>
                <a:chOff x="3070654" y="2185499"/>
                <a:chExt cx="8516285" cy="554190"/>
              </a:xfrm>
            </p:grpSpPr>
            <p:sp>
              <p:nvSpPr>
                <p:cNvPr id="196" name="TextBox 195">
                  <a:extLst>
                    <a:ext uri="{FF2B5EF4-FFF2-40B4-BE49-F238E27FC236}">
                      <a16:creationId xmlns:a16="http://schemas.microsoft.com/office/drawing/2014/main" xmlns="" id="{075465F4-78A7-4017-9254-302AC45EAC27}"/>
                    </a:ext>
                  </a:extLst>
                </p:cNvPr>
                <p:cNvSpPr txBox="1"/>
                <p:nvPr/>
              </p:nvSpPr>
              <p:spPr>
                <a:xfrm>
                  <a:off x="3070657" y="2185499"/>
                  <a:ext cx="81020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60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31313"/>
                      </a:solidFill>
                      <a:effectLst/>
                      <a:uLnTx/>
                      <a:uFillTx/>
                      <a:latin typeface="Creata Medium" panose="00000600000000000000" pitchFamily="2" charset="-52"/>
                      <a:ea typeface="+mn-ea"/>
                      <a:cs typeface="+mn-cs"/>
                    </a:rPr>
                    <a:t>Музыкальные трубки</a:t>
                  </a:r>
                </a:p>
              </p:txBody>
            </p:sp>
            <p:sp>
              <p:nvSpPr>
                <p:cNvPr id="197" name="Прямоугольник 196">
                  <a:extLst>
                    <a:ext uri="{FF2B5EF4-FFF2-40B4-BE49-F238E27FC236}">
                      <a16:creationId xmlns:a16="http://schemas.microsoft.com/office/drawing/2014/main" xmlns="" id="{F341C560-B875-4E74-9431-A6E159BB1990}"/>
                    </a:ext>
                  </a:extLst>
                </p:cNvPr>
                <p:cNvSpPr/>
                <p:nvPr/>
              </p:nvSpPr>
              <p:spPr>
                <a:xfrm>
                  <a:off x="3070654" y="2462690"/>
                  <a:ext cx="851628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reata Medium" panose="00000600000000000000" pitchFamily="2" charset="-52"/>
                      <a:ea typeface="+mn-ea"/>
                      <a:cs typeface="+mn-cs"/>
                    </a:rPr>
                    <a:t>для всех участников</a:t>
                  </a:r>
                </a:p>
              </p:txBody>
            </p:sp>
          </p:grpSp>
          <p:cxnSp>
            <p:nvCxnSpPr>
              <p:cNvPr id="195" name="Прямая соединительная линия 194">
                <a:extLst>
                  <a:ext uri="{FF2B5EF4-FFF2-40B4-BE49-F238E27FC236}">
                    <a16:creationId xmlns:a16="http://schemas.microsoft.com/office/drawing/2014/main" xmlns="" id="{B31622C5-B6FA-4571-BD1C-6E6A9B3F5E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638" y="1960537"/>
                <a:ext cx="2700081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5" name="Группа 174">
              <a:extLst>
                <a:ext uri="{FF2B5EF4-FFF2-40B4-BE49-F238E27FC236}">
                  <a16:creationId xmlns:a16="http://schemas.microsoft.com/office/drawing/2014/main" xmlns="" id="{51F825CC-D43E-4FB3-8765-4F1111EFFFDE}"/>
                </a:ext>
              </a:extLst>
            </p:cNvPr>
            <p:cNvGrpSpPr/>
            <p:nvPr/>
          </p:nvGrpSpPr>
          <p:grpSpPr>
            <a:xfrm>
              <a:off x="7306316" y="1970352"/>
              <a:ext cx="3034364" cy="673375"/>
              <a:chOff x="1003063" y="1287162"/>
              <a:chExt cx="3034364" cy="673375"/>
            </a:xfrm>
          </p:grpSpPr>
          <p:grpSp>
            <p:nvGrpSpPr>
              <p:cNvPr id="190" name="Группа 189">
                <a:extLst>
                  <a:ext uri="{FF2B5EF4-FFF2-40B4-BE49-F238E27FC236}">
                    <a16:creationId xmlns:a16="http://schemas.microsoft.com/office/drawing/2014/main" xmlns="" id="{A15E6597-B534-40EE-9C0B-20F2402DE2D2}"/>
                  </a:ext>
                </a:extLst>
              </p:cNvPr>
              <p:cNvGrpSpPr/>
              <p:nvPr/>
            </p:nvGrpSpPr>
            <p:grpSpPr>
              <a:xfrm>
                <a:off x="1003063" y="1287162"/>
                <a:ext cx="3034364" cy="554190"/>
                <a:chOff x="3070654" y="2185499"/>
                <a:chExt cx="8516285" cy="554190"/>
              </a:xfrm>
            </p:grpSpPr>
            <p:sp>
              <p:nvSpPr>
                <p:cNvPr id="192" name="TextBox 191">
                  <a:extLst>
                    <a:ext uri="{FF2B5EF4-FFF2-40B4-BE49-F238E27FC236}">
                      <a16:creationId xmlns:a16="http://schemas.microsoft.com/office/drawing/2014/main" xmlns="" id="{980AB076-7E37-4B67-9720-A7B193596176}"/>
                    </a:ext>
                  </a:extLst>
                </p:cNvPr>
                <p:cNvSpPr txBox="1"/>
                <p:nvPr/>
              </p:nvSpPr>
              <p:spPr>
                <a:xfrm>
                  <a:off x="3070657" y="2185499"/>
                  <a:ext cx="81020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60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31313"/>
                      </a:solidFill>
                      <a:effectLst/>
                      <a:uLnTx/>
                      <a:uFillTx/>
                      <a:latin typeface="Creata Medium" panose="00000600000000000000" pitchFamily="2" charset="-52"/>
                      <a:ea typeface="+mn-ea"/>
                      <a:cs typeface="+mn-cs"/>
                    </a:rPr>
                    <a:t>Перкуссия</a:t>
                  </a:r>
                </a:p>
              </p:txBody>
            </p:sp>
            <p:sp>
              <p:nvSpPr>
                <p:cNvPr id="193" name="Прямоугольник 192">
                  <a:extLst>
                    <a:ext uri="{FF2B5EF4-FFF2-40B4-BE49-F238E27FC236}">
                      <a16:creationId xmlns:a16="http://schemas.microsoft.com/office/drawing/2014/main" xmlns="" id="{9ACFB95D-0ADD-4855-990F-BEFDC141BAC4}"/>
                    </a:ext>
                  </a:extLst>
                </p:cNvPr>
                <p:cNvSpPr/>
                <p:nvPr/>
              </p:nvSpPr>
              <p:spPr>
                <a:xfrm>
                  <a:off x="3070654" y="2462690"/>
                  <a:ext cx="851628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Creata Medium" panose="00000600000000000000" pitchFamily="2" charset="-52"/>
                      <a:ea typeface="+mn-ea"/>
                      <a:cs typeface="+mn-cs"/>
                    </a:rPr>
                    <a:t>тамбурины и маракасы</a:t>
                  </a:r>
                </a:p>
              </p:txBody>
            </p:sp>
          </p:grpSp>
          <p:cxnSp>
            <p:nvCxnSpPr>
              <p:cNvPr id="191" name="Прямая соединительная линия 190">
                <a:extLst>
                  <a:ext uri="{FF2B5EF4-FFF2-40B4-BE49-F238E27FC236}">
                    <a16:creationId xmlns:a16="http://schemas.microsoft.com/office/drawing/2014/main" xmlns="" id="{637E9133-3DEA-4A99-B42C-41DD6D7209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638" y="1960537"/>
                <a:ext cx="2700081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xmlns="" id="{937CA094-6947-4AB9-A45B-3F9ABC9A076F}"/>
                </a:ext>
              </a:extLst>
            </p:cNvPr>
            <p:cNvSpPr txBox="1"/>
            <p:nvPr/>
          </p:nvSpPr>
          <p:spPr>
            <a:xfrm>
              <a:off x="7306316" y="2774824"/>
              <a:ext cx="28867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Medium" panose="00000600000000000000" pitchFamily="2" charset="-52"/>
                  <a:ea typeface="+mn-ea"/>
                  <a:cs typeface="+mn-cs"/>
                </a:rPr>
                <a:t>Африканские барабаны</a:t>
              </a:r>
            </a:p>
          </p:txBody>
        </p:sp>
        <p:cxnSp>
          <p:nvCxnSpPr>
            <p:cNvPr id="189" name="Прямая соединительная линия 188">
              <a:extLst>
                <a:ext uri="{FF2B5EF4-FFF2-40B4-BE49-F238E27FC236}">
                  <a16:creationId xmlns:a16="http://schemas.microsoft.com/office/drawing/2014/main" xmlns="" id="{0324F915-C0D8-43D0-85B6-82FC3402668F}"/>
                </a:ext>
              </a:extLst>
            </p:cNvPr>
            <p:cNvCxnSpPr>
              <a:cxnSpLocks/>
            </p:cNvCxnSpPr>
            <p:nvPr/>
          </p:nvCxnSpPr>
          <p:spPr>
            <a:xfrm>
              <a:off x="7408689" y="3448199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xmlns="" id="{3845FA1F-3F63-4223-9D8A-8CBCFFCFF4A1}"/>
                </a:ext>
              </a:extLst>
            </p:cNvPr>
            <p:cNvSpPr txBox="1"/>
            <p:nvPr/>
          </p:nvSpPr>
          <p:spPr>
            <a:xfrm>
              <a:off x="7306316" y="3575070"/>
              <a:ext cx="28867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 b="1">
                  <a:solidFill>
                    <a:srgbClr val="131313"/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defRPr/>
              </a:pPr>
              <a:r>
                <a:rPr lang="ru-RU" b="0" dirty="0">
                  <a:solidFill>
                    <a:srgbClr val="269204"/>
                  </a:solidFill>
                </a:rPr>
                <a:t>Играем </a:t>
              </a:r>
              <a:r>
                <a:rPr lang="en-US" b="0" dirty="0">
                  <a:solidFill>
                    <a:srgbClr val="269204"/>
                  </a:solidFill>
                </a:rPr>
                <a:t>Happy Birthday</a:t>
              </a:r>
              <a:endParaRPr lang="ru-RU" b="0" dirty="0">
                <a:solidFill>
                  <a:srgbClr val="269204"/>
                </a:solidFill>
              </a:endParaRPr>
            </a:p>
          </p:txBody>
        </p:sp>
        <p:cxnSp>
          <p:nvCxnSpPr>
            <p:cNvPr id="185" name="Прямая соединительная линия 184">
              <a:extLst>
                <a:ext uri="{FF2B5EF4-FFF2-40B4-BE49-F238E27FC236}">
                  <a16:creationId xmlns:a16="http://schemas.microsoft.com/office/drawing/2014/main" xmlns="" id="{4C2E5458-10CD-428F-BA5E-E4DA309E57D9}"/>
                </a:ext>
              </a:extLst>
            </p:cNvPr>
            <p:cNvCxnSpPr>
              <a:cxnSpLocks/>
            </p:cNvCxnSpPr>
            <p:nvPr/>
          </p:nvCxnSpPr>
          <p:spPr>
            <a:xfrm>
              <a:off x="7444882" y="4243610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xmlns="" id="{7C7177B4-AC83-4B6F-BF9B-D034BFA9B6B9}"/>
                </a:ext>
              </a:extLst>
            </p:cNvPr>
            <p:cNvSpPr txBox="1"/>
            <p:nvPr/>
          </p:nvSpPr>
          <p:spPr>
            <a:xfrm>
              <a:off x="7306316" y="4395792"/>
              <a:ext cx="28867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noProof="0" dirty="0">
                  <a:solidFill>
                    <a:srgbClr val="269204"/>
                  </a:solidFill>
                </a:rPr>
                <a:t>до 6</a:t>
              </a:r>
              <a:r>
                <a:rPr kumimoji="0" lang="ru-RU" sz="1600" i="0" u="none" strike="noStrike" kern="1200" cap="none" spc="0" normalizeH="0" baseline="0" noProof="0" dirty="0">
                  <a:ln>
                    <a:noFill/>
                  </a:ln>
                  <a:solidFill>
                    <a:srgbClr val="269204"/>
                  </a:solidFill>
                  <a:effectLst/>
                  <a:uLnTx/>
                  <a:uFillTx/>
                  <a:latin typeface="Creata Medium" panose="00000600000000000000" pitchFamily="2" charset="-52"/>
                  <a:ea typeface="+mn-ea"/>
                  <a:cs typeface="+mn-cs"/>
                </a:rPr>
                <a:t>0 минут, </a:t>
              </a: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rgbClr val="269204"/>
                  </a:solidFill>
                  <a:effectLst/>
                  <a:uLnTx/>
                  <a:uFillTx/>
                  <a:latin typeface="Creata Medium" panose="00000600000000000000" pitchFamily="2" charset="-52"/>
                  <a:ea typeface="+mn-ea"/>
                  <a:cs typeface="+mn-cs"/>
                </a:rPr>
                <a:t>&lt; 30 </a:t>
              </a:r>
              <a:r>
                <a:rPr kumimoji="0" lang="ru-RU" sz="1600" i="0" u="none" strike="noStrike" kern="1200" cap="none" spc="0" normalizeH="0" baseline="0" noProof="0" dirty="0">
                  <a:ln>
                    <a:noFill/>
                  </a:ln>
                  <a:solidFill>
                    <a:srgbClr val="269204"/>
                  </a:solidFill>
                  <a:effectLst/>
                  <a:uLnTx/>
                  <a:uFillTx/>
                  <a:latin typeface="Creata Medium" panose="00000600000000000000" pitchFamily="2" charset="-52"/>
                  <a:ea typeface="+mn-ea"/>
                  <a:cs typeface="+mn-cs"/>
                </a:rPr>
                <a:t>человек </a:t>
              </a:r>
            </a:p>
          </p:txBody>
        </p:sp>
        <p:cxnSp>
          <p:nvCxnSpPr>
            <p:cNvPr id="181" name="Прямая соединительная линия 180">
              <a:extLst>
                <a:ext uri="{FF2B5EF4-FFF2-40B4-BE49-F238E27FC236}">
                  <a16:creationId xmlns:a16="http://schemas.microsoft.com/office/drawing/2014/main" xmlns="" id="{96AF3FAE-750D-4ACA-9FBC-73C22CBE07BF}"/>
                </a:ext>
              </a:extLst>
            </p:cNvPr>
            <p:cNvCxnSpPr>
              <a:cxnSpLocks/>
            </p:cNvCxnSpPr>
            <p:nvPr/>
          </p:nvCxnSpPr>
          <p:spPr>
            <a:xfrm>
              <a:off x="7416307" y="4872364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Прямоугольник 178">
              <a:extLst>
                <a:ext uri="{FF2B5EF4-FFF2-40B4-BE49-F238E27FC236}">
                  <a16:creationId xmlns:a16="http://schemas.microsoft.com/office/drawing/2014/main" xmlns="" id="{4A7E8B7E-5F0B-4B18-BB9E-F47D3BA397F4}"/>
                </a:ext>
              </a:extLst>
            </p:cNvPr>
            <p:cNvSpPr/>
            <p:nvPr/>
          </p:nvSpPr>
          <p:spPr>
            <a:xfrm>
              <a:off x="7579408" y="4962482"/>
              <a:ext cx="2488181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" panose="00000500000000000000" pitchFamily="2" charset="-52"/>
                  <a:ea typeface="+mn-ea"/>
                  <a:cs typeface="+mn-cs"/>
                </a:rPr>
                <a:t>от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Black" panose="00000A00000000000000" pitchFamily="2" charset="-52"/>
                  <a:ea typeface="+mn-ea"/>
                  <a:cs typeface="+mn-cs"/>
                </a:rPr>
                <a:t>  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Black" panose="00000A00000000000000" pitchFamily="2" charset="-52"/>
                  <a:ea typeface="+mn-ea"/>
                  <a:cs typeface="+mn-cs"/>
                </a:rPr>
                <a:t>40 000 </a:t>
              </a: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₽</a:t>
              </a:r>
              <a:endPara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Creata Black" panose="00000A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79" name="Прямоугольник 78">
              <a:extLst>
                <a:ext uri="{FF2B5EF4-FFF2-40B4-BE49-F238E27FC236}">
                  <a16:creationId xmlns:a16="http://schemas.microsoft.com/office/drawing/2014/main" xmlns="" id="{EA3AE1D6-C66C-4F3E-8137-AD386B224B57}"/>
                </a:ext>
              </a:extLst>
            </p:cNvPr>
            <p:cNvSpPr/>
            <p:nvPr/>
          </p:nvSpPr>
          <p:spPr>
            <a:xfrm>
              <a:off x="7306316" y="3034980"/>
              <a:ext cx="30343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69204"/>
                  </a:solidFill>
                  <a:effectLst/>
                  <a:uLnTx/>
                  <a:uFillTx/>
                  <a:latin typeface="Creata Medium" panose="00000600000000000000" pitchFamily="2" charset="-52"/>
                  <a:ea typeface="+mn-ea"/>
                  <a:cs typeface="+mn-cs"/>
                </a:rPr>
                <a:t>для всех участников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3845FA1F-3F63-4223-9D8A-8CBCFFCFF4A1}"/>
                </a:ext>
              </a:extLst>
            </p:cNvPr>
            <p:cNvSpPr txBox="1"/>
            <p:nvPr/>
          </p:nvSpPr>
          <p:spPr>
            <a:xfrm>
              <a:off x="7306316" y="3843532"/>
              <a:ext cx="28867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 b="1">
                  <a:solidFill>
                    <a:srgbClr val="131313"/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defRPr/>
              </a:pPr>
              <a:r>
                <a:rPr lang="ru-RU" sz="1200" b="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от 10 лет</a:t>
              </a:r>
            </a:p>
          </p:txBody>
        </p:sp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xmlns="" id="{4A7E8B7E-5F0B-4B18-BB9E-F47D3BA397F4}"/>
                </a:ext>
              </a:extLst>
            </p:cNvPr>
            <p:cNvSpPr/>
            <p:nvPr/>
          </p:nvSpPr>
          <p:spPr>
            <a:xfrm>
              <a:off x="7363002" y="5706893"/>
              <a:ext cx="2920992" cy="46166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chemeClr val="bg1">
                      <a:lumMod val="65000"/>
                    </a:schemeClr>
                  </a:solidFill>
                  <a:latin typeface="Creata" panose="00000500000000000000" pitchFamily="2" charset="-52"/>
                </a:rPr>
                <a:t>&gt;</a:t>
              </a:r>
              <a:r>
                <a:rPr lang="ru-RU" dirty="0">
                  <a:solidFill>
                    <a:schemeClr val="bg1">
                      <a:lumMod val="65000"/>
                    </a:schemeClr>
                  </a:solidFill>
                  <a:latin typeface="Creata" panose="00000500000000000000" pitchFamily="2" charset="-52"/>
                </a:rPr>
                <a:t> 10 чел.</a:t>
              </a:r>
              <a:r>
                <a:rPr kumimoji="0" lang="ru-RU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reata Medium" panose="020B0604020202020204" charset="-52"/>
                </a:rPr>
                <a:t> +</a:t>
              </a:r>
              <a:r>
                <a:rPr kumimoji="0" lang="ru-RU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reata Black" panose="00000A00000000000000" pitchFamily="2" charset="-52"/>
                  <a:ea typeface="+mn-ea"/>
                  <a:cs typeface="+mn-cs"/>
                </a:rPr>
                <a:t> </a:t>
              </a:r>
              <a:r>
                <a:rPr lang="ru-RU" sz="2400" dirty="0">
                  <a:solidFill>
                    <a:schemeClr val="bg1">
                      <a:lumMod val="65000"/>
                    </a:schemeClr>
                  </a:solidFill>
                  <a:latin typeface="Creata Black" panose="00000A00000000000000" pitchFamily="2" charset="-52"/>
                </a:rPr>
                <a:t>1</a:t>
              </a:r>
              <a:r>
                <a:rPr kumimoji="0" lang="ru-RU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reata Black" panose="00000A00000000000000" pitchFamily="2" charset="-52"/>
                  <a:ea typeface="+mn-ea"/>
                  <a:cs typeface="+mn-cs"/>
                </a:rPr>
                <a:t> 000 </a:t>
              </a:r>
              <a:r>
                <a:rPr kumimoji="0" lang="ru-RU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₽/чел.</a:t>
              </a:r>
              <a:endParaRPr kumimoji="0" lang="ru-RU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reata Black" panose="00000A00000000000000" pitchFamily="2" charset="-52"/>
                <a:ea typeface="+mn-ea"/>
                <a:cs typeface="+mn-cs"/>
              </a:endParaRPr>
            </a:p>
          </p:txBody>
        </p:sp>
        <p:cxnSp>
          <p:nvCxnSpPr>
            <p:cNvPr id="58" name="Прямая соединительная линия 57">
              <a:extLst>
                <a:ext uri="{FF2B5EF4-FFF2-40B4-BE49-F238E27FC236}">
                  <a16:creationId xmlns:a16="http://schemas.microsoft.com/office/drawing/2014/main" xmlns="" id="{96AF3FAE-750D-4ACA-9FBC-73C22CBE07BF}"/>
                </a:ext>
              </a:extLst>
            </p:cNvPr>
            <p:cNvCxnSpPr>
              <a:cxnSpLocks/>
            </p:cNvCxnSpPr>
            <p:nvPr/>
          </p:nvCxnSpPr>
          <p:spPr>
            <a:xfrm>
              <a:off x="7473458" y="5609278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5342BC98-74C6-4A86-9FE9-9D302FE9004E}"/>
              </a:ext>
            </a:extLst>
          </p:cNvPr>
          <p:cNvGrpSpPr/>
          <p:nvPr/>
        </p:nvGrpSpPr>
        <p:grpSpPr>
          <a:xfrm>
            <a:off x="2029708" y="399347"/>
            <a:ext cx="3844336" cy="6054596"/>
            <a:chOff x="1988010" y="348547"/>
            <a:chExt cx="3844336" cy="6054596"/>
          </a:xfrm>
        </p:grpSpPr>
        <p:sp>
          <p:nvSpPr>
            <p:cNvPr id="69" name="Прямоугольник: скругленные углы 68">
              <a:extLst>
                <a:ext uri="{FF2B5EF4-FFF2-40B4-BE49-F238E27FC236}">
                  <a16:creationId xmlns:a16="http://schemas.microsoft.com/office/drawing/2014/main" xmlns="" id="{800E352E-D31B-46CB-9FA1-A5E00D5705B1}"/>
                </a:ext>
              </a:extLst>
            </p:cNvPr>
            <p:cNvSpPr/>
            <p:nvPr/>
          </p:nvSpPr>
          <p:spPr>
            <a:xfrm>
              <a:off x="1988010" y="348547"/>
              <a:ext cx="3844336" cy="6054596"/>
            </a:xfrm>
            <a:prstGeom prst="roundRect">
              <a:avLst>
                <a:gd name="adj" fmla="val 5571"/>
              </a:avLst>
            </a:prstGeom>
            <a:solidFill>
              <a:schemeClr val="bg1"/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Прямоугольник: скругленные углы 121">
              <a:extLst>
                <a:ext uri="{FF2B5EF4-FFF2-40B4-BE49-F238E27FC236}">
                  <a16:creationId xmlns:a16="http://schemas.microsoft.com/office/drawing/2014/main" xmlns="" id="{FA1B0B15-32C5-4586-8548-141E751F220E}"/>
                </a:ext>
              </a:extLst>
            </p:cNvPr>
            <p:cNvSpPr/>
            <p:nvPr/>
          </p:nvSpPr>
          <p:spPr>
            <a:xfrm>
              <a:off x="1988010" y="348550"/>
              <a:ext cx="3844336" cy="700088"/>
            </a:xfrm>
            <a:prstGeom prst="roundRect">
              <a:avLst>
                <a:gd name="adj" fmla="val 23474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Прямоугольник 122">
              <a:extLst>
                <a:ext uri="{FF2B5EF4-FFF2-40B4-BE49-F238E27FC236}">
                  <a16:creationId xmlns:a16="http://schemas.microsoft.com/office/drawing/2014/main" xmlns="" id="{0F785C69-14E2-436F-B7F7-F8B5A31D9EF7}"/>
                </a:ext>
              </a:extLst>
            </p:cNvPr>
            <p:cNvSpPr/>
            <p:nvPr/>
          </p:nvSpPr>
          <p:spPr>
            <a:xfrm>
              <a:off x="2285374" y="465741"/>
              <a:ext cx="3249608" cy="43088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reata Black" panose="00000A00000000000000" pitchFamily="2" charset="-52"/>
                  <a:ea typeface="+mn-ea"/>
                  <a:cs typeface="+mn-cs"/>
                </a:rPr>
                <a:t>Интерактивное ШОУ</a:t>
              </a:r>
            </a:p>
          </p:txBody>
        </p:sp>
        <p:grpSp>
          <p:nvGrpSpPr>
            <p:cNvPr id="124" name="Группа 123">
              <a:extLst>
                <a:ext uri="{FF2B5EF4-FFF2-40B4-BE49-F238E27FC236}">
                  <a16:creationId xmlns:a16="http://schemas.microsoft.com/office/drawing/2014/main" xmlns="" id="{109349F1-F264-4F07-A9FB-42D5F1187E64}"/>
                </a:ext>
              </a:extLst>
            </p:cNvPr>
            <p:cNvGrpSpPr/>
            <p:nvPr/>
          </p:nvGrpSpPr>
          <p:grpSpPr>
            <a:xfrm>
              <a:off x="2392996" y="1170216"/>
              <a:ext cx="3034364" cy="554190"/>
              <a:chOff x="3070654" y="2185499"/>
              <a:chExt cx="8516285" cy="554190"/>
            </a:xfrm>
          </p:grpSpPr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xmlns="" id="{53275CDC-0CFA-4FD1-AA6E-E99DABAD690F}"/>
                  </a:ext>
                </a:extLst>
              </p:cNvPr>
              <p:cNvSpPr txBox="1"/>
              <p:nvPr/>
            </p:nvSpPr>
            <p:spPr>
              <a:xfrm>
                <a:off x="3070657" y="2185499"/>
                <a:ext cx="81020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1313"/>
                    </a:solidFill>
                    <a:effectLst/>
                    <a:uLnTx/>
                    <a:uFillTx/>
                    <a:latin typeface="Creata Medium" panose="00000600000000000000" pitchFamily="2" charset="-52"/>
                    <a:ea typeface="+mn-ea"/>
                    <a:cs typeface="+mn-cs"/>
                  </a:rPr>
                  <a:t>Музыкальные трубки</a:t>
                </a:r>
              </a:p>
            </p:txBody>
          </p:sp>
          <p:sp>
            <p:nvSpPr>
              <p:cNvPr id="126" name="Прямоугольник 125">
                <a:extLst>
                  <a:ext uri="{FF2B5EF4-FFF2-40B4-BE49-F238E27FC236}">
                    <a16:creationId xmlns:a16="http://schemas.microsoft.com/office/drawing/2014/main" xmlns="" id="{EA3AE1D6-C66C-4F3E-8137-AD386B224B57}"/>
                  </a:ext>
                </a:extLst>
              </p:cNvPr>
              <p:cNvSpPr/>
              <p:nvPr/>
            </p:nvSpPr>
            <p:spPr>
              <a:xfrm>
                <a:off x="3070654" y="2462690"/>
                <a:ext cx="851628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reata Medium" panose="00000600000000000000" pitchFamily="2" charset="-52"/>
                    <a:ea typeface="+mn-ea"/>
                    <a:cs typeface="+mn-cs"/>
                  </a:rPr>
                  <a:t>для всех участников</a:t>
                </a:r>
              </a:p>
            </p:txBody>
          </p:sp>
        </p:grpSp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xmlns="" id="{D9DD8EA7-1462-4302-A6BA-3BE6AE22556A}"/>
                </a:ext>
              </a:extLst>
            </p:cNvPr>
            <p:cNvCxnSpPr>
              <a:cxnSpLocks/>
            </p:cNvCxnSpPr>
            <p:nvPr/>
          </p:nvCxnSpPr>
          <p:spPr>
            <a:xfrm>
              <a:off x="2541655" y="1843591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0" name="Группа 149">
              <a:extLst>
                <a:ext uri="{FF2B5EF4-FFF2-40B4-BE49-F238E27FC236}">
                  <a16:creationId xmlns:a16="http://schemas.microsoft.com/office/drawing/2014/main" xmlns="" id="{22FD67F5-854E-40A9-BD46-EF28383CFC19}"/>
                </a:ext>
              </a:extLst>
            </p:cNvPr>
            <p:cNvGrpSpPr/>
            <p:nvPr/>
          </p:nvGrpSpPr>
          <p:grpSpPr>
            <a:xfrm>
              <a:off x="2392996" y="1970353"/>
              <a:ext cx="3034364" cy="554190"/>
              <a:chOff x="3070654" y="2185499"/>
              <a:chExt cx="8516285" cy="554190"/>
            </a:xfrm>
          </p:grpSpPr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xmlns="" id="{3CA213A9-75DF-4E5E-9B1D-D3AA81757C2A}"/>
                  </a:ext>
                </a:extLst>
              </p:cNvPr>
              <p:cNvSpPr txBox="1"/>
              <p:nvPr/>
            </p:nvSpPr>
            <p:spPr>
              <a:xfrm>
                <a:off x="3070657" y="2185499"/>
                <a:ext cx="81020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1313"/>
                    </a:solidFill>
                    <a:effectLst/>
                    <a:uLnTx/>
                    <a:uFillTx/>
                    <a:latin typeface="Creata Medium" panose="00000600000000000000" pitchFamily="2" charset="-52"/>
                    <a:ea typeface="+mn-ea"/>
                    <a:cs typeface="+mn-cs"/>
                  </a:rPr>
                  <a:t>Перкуссия</a:t>
                </a:r>
              </a:p>
            </p:txBody>
          </p:sp>
          <p:sp>
            <p:nvSpPr>
              <p:cNvPr id="153" name="Прямоугольник 152">
                <a:extLst>
                  <a:ext uri="{FF2B5EF4-FFF2-40B4-BE49-F238E27FC236}">
                    <a16:creationId xmlns:a16="http://schemas.microsoft.com/office/drawing/2014/main" xmlns="" id="{BD32181F-C44D-4519-A2EB-1B99F6F17C21}"/>
                  </a:ext>
                </a:extLst>
              </p:cNvPr>
              <p:cNvSpPr/>
              <p:nvPr/>
            </p:nvSpPr>
            <p:spPr>
              <a:xfrm>
                <a:off x="3070654" y="2462690"/>
                <a:ext cx="851628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reata Medium" panose="00000600000000000000" pitchFamily="2" charset="-52"/>
                    <a:ea typeface="+mn-ea"/>
                    <a:cs typeface="+mn-cs"/>
                  </a:rPr>
                  <a:t>тамбурины и маракасы</a:t>
                </a:r>
              </a:p>
            </p:txBody>
          </p:sp>
        </p:grpSp>
        <p:cxnSp>
          <p:nvCxnSpPr>
            <p:cNvPr id="151" name="Прямая соединительная линия 150">
              <a:extLst>
                <a:ext uri="{FF2B5EF4-FFF2-40B4-BE49-F238E27FC236}">
                  <a16:creationId xmlns:a16="http://schemas.microsoft.com/office/drawing/2014/main" xmlns="" id="{42461177-8323-45BF-AE9F-33475FD1891E}"/>
                </a:ext>
              </a:extLst>
            </p:cNvPr>
            <p:cNvCxnSpPr>
              <a:cxnSpLocks/>
            </p:cNvCxnSpPr>
            <p:nvPr/>
          </p:nvCxnSpPr>
          <p:spPr>
            <a:xfrm>
              <a:off x="2541655" y="2643728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xmlns="" id="{5F957CDD-609F-419B-AD63-14B948D1F97F}"/>
                </a:ext>
              </a:extLst>
            </p:cNvPr>
            <p:cNvSpPr txBox="1"/>
            <p:nvPr/>
          </p:nvSpPr>
          <p:spPr>
            <a:xfrm>
              <a:off x="2392996" y="2774825"/>
              <a:ext cx="28867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Medium" panose="00000600000000000000" pitchFamily="2" charset="-52"/>
                  <a:ea typeface="+mn-ea"/>
                  <a:cs typeface="+mn-cs"/>
                </a:rPr>
                <a:t>Африканские барабаны</a:t>
              </a:r>
            </a:p>
          </p:txBody>
        </p:sp>
        <p:cxnSp>
          <p:nvCxnSpPr>
            <p:cNvPr id="156" name="Прямая соединительная линия 155">
              <a:extLst>
                <a:ext uri="{FF2B5EF4-FFF2-40B4-BE49-F238E27FC236}">
                  <a16:creationId xmlns:a16="http://schemas.microsoft.com/office/drawing/2014/main" xmlns="" id="{B7E83F36-41B8-42CE-9DBF-D848849D38E5}"/>
                </a:ext>
              </a:extLst>
            </p:cNvPr>
            <p:cNvCxnSpPr>
              <a:cxnSpLocks/>
            </p:cNvCxnSpPr>
            <p:nvPr/>
          </p:nvCxnSpPr>
          <p:spPr>
            <a:xfrm>
              <a:off x="2541655" y="3448200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Прямая соединительная линия 160">
              <a:extLst>
                <a:ext uri="{FF2B5EF4-FFF2-40B4-BE49-F238E27FC236}">
                  <a16:creationId xmlns:a16="http://schemas.microsoft.com/office/drawing/2014/main" xmlns="" id="{1E8CB8E7-0004-4EAD-BC53-4F1797F30AF8}"/>
                </a:ext>
              </a:extLst>
            </p:cNvPr>
            <p:cNvCxnSpPr>
              <a:cxnSpLocks/>
            </p:cNvCxnSpPr>
            <p:nvPr/>
          </p:nvCxnSpPr>
          <p:spPr>
            <a:xfrm>
              <a:off x="2541655" y="4858148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xmlns="" id="{E849B31A-EE43-4332-AD59-C448A10F95B9}"/>
                </a:ext>
              </a:extLst>
            </p:cNvPr>
            <p:cNvSpPr txBox="1"/>
            <p:nvPr/>
          </p:nvSpPr>
          <p:spPr>
            <a:xfrm>
              <a:off x="2466795" y="4395792"/>
              <a:ext cx="28867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dirty="0">
                  <a:solidFill>
                    <a:srgbClr val="131313"/>
                  </a:solidFill>
                </a:rPr>
                <a:t>до 3</a:t>
              </a:r>
              <a:r>
                <a:rPr kumimoji="0" lang="ru-RU" sz="16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Medium" panose="00000600000000000000" pitchFamily="2" charset="-52"/>
                  <a:ea typeface="+mn-ea"/>
                  <a:cs typeface="+mn-cs"/>
                </a:rPr>
                <a:t>0 минут</a:t>
              </a:r>
              <a:r>
                <a:rPr lang="ru-RU" dirty="0">
                  <a:solidFill>
                    <a:srgbClr val="131313"/>
                  </a:solidFill>
                </a:rPr>
                <a:t>, </a:t>
              </a:r>
              <a:r>
                <a:rPr lang="en-US" dirty="0">
                  <a:solidFill>
                    <a:srgbClr val="131313"/>
                  </a:solidFill>
                </a:rPr>
                <a:t>&gt; 30 </a:t>
              </a:r>
              <a:r>
                <a:rPr lang="ru-RU" dirty="0">
                  <a:solidFill>
                    <a:srgbClr val="131313"/>
                  </a:solidFill>
                </a:rPr>
                <a:t>человек</a:t>
              </a:r>
              <a:endPara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Creata Medium" panose="00000600000000000000" pitchFamily="2" charset="-52"/>
                <a:ea typeface="+mn-ea"/>
                <a:cs typeface="+mn-cs"/>
              </a:endParaRPr>
            </a:p>
          </p:txBody>
        </p:sp>
        <p:cxnSp>
          <p:nvCxnSpPr>
            <p:cNvPr id="166" name="Прямая соединительная линия 165">
              <a:extLst>
                <a:ext uri="{FF2B5EF4-FFF2-40B4-BE49-F238E27FC236}">
                  <a16:creationId xmlns:a16="http://schemas.microsoft.com/office/drawing/2014/main" xmlns="" id="{4F783ACF-AA6F-407A-ACC5-8DA0097BA3B2}"/>
                </a:ext>
              </a:extLst>
            </p:cNvPr>
            <p:cNvCxnSpPr>
              <a:cxnSpLocks/>
            </p:cNvCxnSpPr>
            <p:nvPr/>
          </p:nvCxnSpPr>
          <p:spPr>
            <a:xfrm>
              <a:off x="2541655" y="5609278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Прямоугольник 168">
              <a:extLst>
                <a:ext uri="{FF2B5EF4-FFF2-40B4-BE49-F238E27FC236}">
                  <a16:creationId xmlns:a16="http://schemas.microsoft.com/office/drawing/2014/main" xmlns="" id="{ED1F9BB6-D3D1-4AE8-93C0-1D91EA41471B}"/>
                </a:ext>
              </a:extLst>
            </p:cNvPr>
            <p:cNvSpPr/>
            <p:nvPr/>
          </p:nvSpPr>
          <p:spPr>
            <a:xfrm>
              <a:off x="2666088" y="4962482"/>
              <a:ext cx="2488181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" panose="00000500000000000000" pitchFamily="2" charset="-52"/>
                  <a:ea typeface="+mn-ea"/>
                  <a:cs typeface="+mn-cs"/>
                </a:rPr>
                <a:t>от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Black" panose="00000A00000000000000" pitchFamily="2" charset="-52"/>
                  <a:ea typeface="+mn-ea"/>
                  <a:cs typeface="+mn-cs"/>
                </a:rPr>
                <a:t>  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Black" panose="00000A00000000000000" pitchFamily="2" charset="-52"/>
                  <a:ea typeface="+mn-ea"/>
                  <a:cs typeface="+mn-cs"/>
                </a:rPr>
                <a:t>40 000 </a:t>
              </a: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₽</a:t>
              </a:r>
              <a:endPara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Creata Black" panose="00000A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xmlns="" id="{EA3AE1D6-C66C-4F3E-8137-AD386B224B57}"/>
                </a:ext>
              </a:extLst>
            </p:cNvPr>
            <p:cNvSpPr/>
            <p:nvPr/>
          </p:nvSpPr>
          <p:spPr>
            <a:xfrm>
              <a:off x="2392996" y="3071442"/>
              <a:ext cx="30343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reata Medium" panose="00000600000000000000" pitchFamily="2" charset="-52"/>
                  <a:ea typeface="+mn-ea"/>
                  <a:cs typeface="+mn-cs"/>
                </a:rPr>
                <a:t>10 штук</a:t>
              </a:r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xmlns="" id="{4A7E8B7E-5F0B-4B18-BB9E-F47D3BA397F4}"/>
                </a:ext>
              </a:extLst>
            </p:cNvPr>
            <p:cNvSpPr/>
            <p:nvPr/>
          </p:nvSpPr>
          <p:spPr>
            <a:xfrm>
              <a:off x="2471322" y="5706893"/>
              <a:ext cx="2877712" cy="46166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chemeClr val="bg1">
                      <a:lumMod val="65000"/>
                    </a:schemeClr>
                  </a:solidFill>
                  <a:latin typeface="Creata" panose="00000500000000000000" pitchFamily="2" charset="-52"/>
                </a:rPr>
                <a:t>&gt;</a:t>
              </a:r>
              <a:r>
                <a:rPr lang="ru-RU" dirty="0">
                  <a:solidFill>
                    <a:schemeClr val="bg1">
                      <a:lumMod val="65000"/>
                    </a:schemeClr>
                  </a:solidFill>
                  <a:latin typeface="Creata" panose="00000500000000000000" pitchFamily="2" charset="-52"/>
                </a:rPr>
                <a:t> 50 чел.</a:t>
              </a:r>
              <a:r>
                <a:rPr kumimoji="0" lang="ru-RU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reata Black" panose="00000A00000000000000" pitchFamily="2" charset="-52"/>
                  <a:ea typeface="+mn-ea"/>
                  <a:cs typeface="+mn-cs"/>
                </a:rPr>
                <a:t> </a:t>
              </a:r>
              <a:r>
                <a:rPr lang="ru-RU" dirty="0">
                  <a:solidFill>
                    <a:schemeClr val="bg1">
                      <a:lumMod val="65000"/>
                    </a:schemeClr>
                  </a:solidFill>
                  <a:latin typeface="Creata" panose="020B0604020202020204" charset="-52"/>
                  <a:ea typeface="+mn-ea"/>
                  <a:cs typeface="+mn-cs"/>
                </a:rPr>
                <a:t>о</a:t>
              </a:r>
              <a:r>
                <a:rPr kumimoji="0" lang="ru-RU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reata" panose="020B0604020202020204" charset="-52"/>
                </a:rPr>
                <a:t>т </a:t>
              </a:r>
              <a:r>
                <a:rPr lang="ru-RU" sz="2400" dirty="0">
                  <a:solidFill>
                    <a:schemeClr val="bg1">
                      <a:lumMod val="65000"/>
                    </a:schemeClr>
                  </a:solidFill>
                  <a:latin typeface="Creata Black" panose="00000A00000000000000" pitchFamily="2" charset="-52"/>
                </a:rPr>
                <a:t>55</a:t>
              </a:r>
              <a:r>
                <a:rPr kumimoji="0" lang="ru-RU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reata Black" panose="00000A00000000000000" pitchFamily="2" charset="-52"/>
                  <a:ea typeface="+mn-ea"/>
                  <a:cs typeface="+mn-cs"/>
                </a:rPr>
                <a:t> 000 </a:t>
              </a:r>
              <a:r>
                <a:rPr kumimoji="0" lang="ru-RU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₽</a:t>
              </a:r>
              <a:endParaRPr kumimoji="0" lang="ru-RU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reata Black" panose="00000A00000000000000" pitchFamily="2" charset="-52"/>
                <a:ea typeface="+mn-ea"/>
                <a:cs typeface="+mn-cs"/>
              </a:endParaRPr>
            </a:p>
          </p:txBody>
        </p:sp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xmlns="" id="{EDA62DD9-87DE-4519-936A-C296D39D1CA4}"/>
                </a:ext>
              </a:extLst>
            </p:cNvPr>
            <p:cNvCxnSpPr>
              <a:cxnSpLocks/>
            </p:cNvCxnSpPr>
            <p:nvPr/>
          </p:nvCxnSpPr>
          <p:spPr>
            <a:xfrm>
              <a:off x="2541655" y="4243610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90820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6644</TotalTime>
  <Words>348</Words>
  <Application>Microsoft Office PowerPoint</Application>
  <PresentationFormat>Произвольный</PresentationFormat>
  <Paragraphs>107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Arial</vt:lpstr>
      <vt:lpstr>Times New Roman</vt:lpstr>
      <vt:lpstr>Calibri</vt:lpstr>
      <vt:lpstr>Creata Black</vt:lpstr>
      <vt:lpstr>Wingdings</vt:lpstr>
      <vt:lpstr>Calibri Light</vt:lpstr>
      <vt:lpstr>Creata</vt:lpstr>
      <vt:lpstr>Creata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Kirill Lookyanov</dc:creator>
  <cp:lastModifiedBy>Tatiana</cp:lastModifiedBy>
  <cp:revision>208</cp:revision>
  <dcterms:created xsi:type="dcterms:W3CDTF">2020-03-18T09:18:51Z</dcterms:created>
  <dcterms:modified xsi:type="dcterms:W3CDTF">2020-06-09T08:48:25Z</dcterms:modified>
</cp:coreProperties>
</file>